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9"/>
  </p:notesMasterIdLst>
  <p:sldIdLst>
    <p:sldId id="256" r:id="rId2"/>
    <p:sldId id="258" r:id="rId3"/>
    <p:sldId id="283" r:id="rId4"/>
    <p:sldId id="282" r:id="rId5"/>
    <p:sldId id="288" r:id="rId6"/>
    <p:sldId id="286" r:id="rId7"/>
    <p:sldId id="261" r:id="rId8"/>
    <p:sldId id="262" r:id="rId9"/>
    <p:sldId id="264" r:id="rId10"/>
    <p:sldId id="285" r:id="rId11"/>
    <p:sldId id="265" r:id="rId12"/>
    <p:sldId id="287" r:id="rId13"/>
    <p:sldId id="267" r:id="rId14"/>
    <p:sldId id="277" r:id="rId15"/>
    <p:sldId id="268" r:id="rId16"/>
    <p:sldId id="27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07E39"/>
    <a:srgbClr val="057560"/>
    <a:srgbClr val="057542"/>
    <a:srgbClr val="007033"/>
    <a:srgbClr val="355216"/>
    <a:srgbClr val="A27B00"/>
    <a:srgbClr val="944A1C"/>
    <a:srgbClr val="00518E"/>
    <a:srgbClr val="6F0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7" autoAdjust="0"/>
    <p:restoredTop sz="94434" autoAdjust="0"/>
  </p:normalViewPr>
  <p:slideViewPr>
    <p:cSldViewPr snapToGrid="0">
      <p:cViewPr varScale="1">
        <p:scale>
          <a:sx n="102" d="100"/>
          <a:sy n="102" d="100"/>
        </p:scale>
        <p:origin x="-8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5D5F-842D-4DDC-87FD-07079F530C13}" type="datetimeFigureOut">
              <a:rPr lang="ru-RU" smtClean="0"/>
              <a:pPr/>
              <a:t>21.11.14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70BE9-3328-4E83-95B2-BF4A6EC199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0BE9-3328-4E83-95B2-BF4A6EC199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0BE9-3328-4E83-95B2-BF4A6EC199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70BE9-3328-4E83-95B2-BF4A6EC199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60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3258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671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0665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4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4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8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5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1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0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7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pPr/>
              <a:t>21.11.14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695" y="809050"/>
            <a:ext cx="8331729" cy="5375181"/>
          </a:xfrm>
        </p:spPr>
        <p:txBody>
          <a:bodyPr/>
          <a:lstStyle/>
          <a:p>
            <a:pPr algn="ctr"/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140" y="202049"/>
            <a:ext cx="8638652" cy="5437811"/>
          </a:xfrm>
        </p:spPr>
        <p:txBody>
          <a:bodyPr>
            <a:noAutofit/>
          </a:bodyPr>
          <a:lstStyle/>
          <a:p>
            <a:pPr algn="ctr"/>
            <a:endParaRPr lang="ru-RU" sz="4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«ТЕХНОЛОГИЯ ПЛАНИРОВАНИЯ ПРОДАЖ ДЛЯ УВЕЛИЧЕНИЯ ОБОРОТА АГЕНТСТВА НЕДВИЖИМОСТИ»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92458" y="283335"/>
            <a:ext cx="7272042" cy="528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1600" b="1" dirty="0" smtClean="0">
                <a:solidFill>
                  <a:srgbClr val="7F7F7F"/>
                </a:solidFill>
              </a:rPr>
              <a:t>                                </a:t>
            </a:r>
            <a:r>
              <a:rPr lang="ru-RU" sz="2000" b="1" noProof="0" dirty="0" smtClean="0">
                <a:solidFill>
                  <a:srgbClr val="7F7F7F"/>
                </a:solidFill>
              </a:rPr>
              <a:t>при поддержке </a:t>
            </a:r>
            <a:r>
              <a:rPr lang="en-US" sz="2000" b="1" noProof="0" dirty="0" err="1" smtClean="0">
                <a:solidFill>
                  <a:srgbClr val="7F7F7F"/>
                </a:solidFill>
              </a:rPr>
              <a:t>recrm.ru</a:t>
            </a:r>
            <a:endParaRPr kumimoji="0" lang="ru-RU" sz="2000" b="1" i="0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</a:endParaRPr>
          </a:p>
        </p:txBody>
      </p:sp>
      <p:pic>
        <p:nvPicPr>
          <p:cNvPr id="5" name="Изображение 4" descr="измеряем  деньг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37" y="3779177"/>
            <a:ext cx="3512885" cy="26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062" y="154547"/>
            <a:ext cx="9067940" cy="42500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МАТРИЦА ПОДГОТОВКИ ПРОДАЖ ДЛЯ УВЕЛИЧЕНИЯ ОБОРОТА – ЭТАПЫ РАБОТ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19208" y="946834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 rot="10800000" flipV="1">
            <a:off x="154545" y="708338"/>
            <a:ext cx="1960003" cy="362359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ПОДГОТОВКА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ПЛАНА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ПРОДАЖ - УВЕЛИЧЕНИЕ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ОБОРОТА  АГЕНТСТВА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СТАРТ РАБОТ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4"/>
          <p:cNvSpPr>
            <a:spLocks noChangeArrowheads="1"/>
          </p:cNvSpPr>
          <p:nvPr/>
        </p:nvSpPr>
        <p:spPr bwMode="auto">
          <a:xfrm>
            <a:off x="2218617" y="721217"/>
            <a:ext cx="2070048" cy="3636471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ru-RU" sz="14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анализ данных статистики </a:t>
            </a:r>
            <a:endParaRPr kumimoji="0" lang="ru-RU" sz="14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СПРОС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УСЛУГИ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АГЕНТСТВА: ЗАПРОСЫ ВАШИХ КЛИЕНТОВ?</a:t>
            </a:r>
          </a:p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СТАТИСТИКА  ОТКАЗОВ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ОТ ЗАЯВОК? 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ИЗУЧЕНИЕ РЫНКА - КОНКУРЕНТЫ?</a:t>
            </a:r>
          </a:p>
          <a:p>
            <a:pPr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АНАЛИЗ РАБОТЫ  СОТРУДНИКОВ?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4378817" y="708338"/>
            <a:ext cx="2253803" cy="3649349"/>
          </a:xfrm>
          <a:prstGeom prst="rect">
            <a:avLst/>
          </a:prstGeom>
          <a:solidFill>
            <a:srgbClr val="94363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план продаж -основные показатели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ДАТЬ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ПОКАЗАТЕЛИ ВЫРУЧКИ ПО ПРАЙСУ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ПРОДАЖИ УСЛУГ АГЕНТСТВА– ПРОГНОЗ ВЫПОЛНЕНИЯ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АЛГОРИТМ РАБОТЫ АДМИНИСТРАТОРА НА РЕЦЕПШН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ОПТИМИЗАЦИЯ РЕСУРСОВ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РАБОТЫ  ПО ПРОДАЖАМ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6771413" y="708338"/>
            <a:ext cx="2746074" cy="3606488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показатели как параметры </a:t>
            </a:r>
            <a:r>
              <a:rPr kumimoji="0" lang="ru-RU" sz="1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плана продаж</a:t>
            </a:r>
            <a:endParaRPr kumimoji="0" lang="ru-RU" sz="1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ОПРЕДЕЛИТЬ СУММУ  и ПЕРИОД ВЫРУЧКИ 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ПРОДУМАТЬ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СХЕМУ ПРОДАЖ И МОТИВАЦИЮ АГЕНТОВ 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ЗАГРУЗИТЬ ОФИС КЛИЕНТАМИ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АНАЛИЗ И КОНТРОЛЬ ВЫПОЛНЕНИЯ ПЛАНА ПРОДАЖ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5"/>
          <p:cNvSpPr>
            <a:spLocks noChangeArrowheads="1"/>
          </p:cNvSpPr>
          <p:nvPr/>
        </p:nvSpPr>
        <p:spPr bwMode="auto">
          <a:xfrm>
            <a:off x="1613079" y="3477496"/>
            <a:ext cx="729384" cy="228599"/>
          </a:xfrm>
          <a:prstGeom prst="rightArrow">
            <a:avLst>
              <a:gd name="adj1" fmla="val 50000"/>
              <a:gd name="adj2" fmla="val 96835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>
            <a:off x="6443870" y="4157203"/>
            <a:ext cx="760413" cy="163513"/>
          </a:xfrm>
          <a:prstGeom prst="rightArrow">
            <a:avLst>
              <a:gd name="adj1" fmla="val 50000"/>
              <a:gd name="adj2" fmla="val 126510"/>
            </a:avLst>
          </a:prstGeom>
          <a:solidFill>
            <a:srgbClr val="FF0000"/>
          </a:solidFill>
          <a:ln w="9525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658351" y="0"/>
            <a:ext cx="2533650" cy="2459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№ 2: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«Что такое план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роста оборота 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механизм его подготовки?»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rot="10800000" flipV="1">
            <a:off x="154546" y="4471987"/>
            <a:ext cx="1931428" cy="2212148"/>
          </a:xfrm>
          <a:prstGeom prst="rect">
            <a:avLst/>
          </a:prstGeom>
          <a:solidFill>
            <a:srgbClr val="E36C0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ГРАФИК РАБОТ: ПЕРСОНАЛ И  РУКОВОДСТВО АГЕНТСТВА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ПРИНЦИП ПРОВЕДЕНИЯ ПРОДАЖ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flipH="1">
            <a:off x="971549" y="3956629"/>
            <a:ext cx="214313" cy="569912"/>
          </a:xfrm>
          <a:prstGeom prst="downArrow">
            <a:avLst>
              <a:gd name="adj1" fmla="val 50000"/>
              <a:gd name="adj2" fmla="val 92525"/>
            </a:avLst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84"/>
          <p:cNvSpPr>
            <a:spLocks noChangeArrowheads="1"/>
          </p:cNvSpPr>
          <p:nvPr/>
        </p:nvSpPr>
        <p:spPr bwMode="auto">
          <a:xfrm rot="10800000" flipV="1">
            <a:off x="2216720" y="4486275"/>
            <a:ext cx="4415899" cy="957263"/>
          </a:xfrm>
          <a:prstGeom prst="rect">
            <a:avLst/>
          </a:prstGeom>
          <a:solidFill>
            <a:srgbClr val="E36C0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23 по 30 (31) число текущего месяца: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ПОДГОТОВКА ПЛАНА РАБОТ ПО ПРОВЕДЕНИЮ ПРОДАЖ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flipH="1">
            <a:off x="4008547" y="4052017"/>
            <a:ext cx="242889" cy="535566"/>
          </a:xfrm>
          <a:prstGeom prst="downArrow">
            <a:avLst>
              <a:gd name="adj1" fmla="val 50000"/>
              <a:gd name="adj2" fmla="val 92525"/>
            </a:avLst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 rot="10800000" flipV="1">
            <a:off x="6800847" y="4500563"/>
            <a:ext cx="2678004" cy="928687"/>
          </a:xfrm>
          <a:prstGeom prst="rect">
            <a:avLst/>
          </a:prstGeom>
          <a:solidFill>
            <a:srgbClr val="E36C0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1 по 30 (31) число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ЗАДАЧИ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ПРОДАЖ НОВОГО МЕСЯЦА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flipH="1">
            <a:off x="6349484" y="4154511"/>
            <a:ext cx="228602" cy="535566"/>
          </a:xfrm>
          <a:prstGeom prst="downArrow">
            <a:avLst>
              <a:gd name="adj1" fmla="val 50000"/>
              <a:gd name="adj2" fmla="val 92525"/>
            </a:avLst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auto">
          <a:xfrm>
            <a:off x="2202439" y="5543550"/>
            <a:ext cx="4426961" cy="1127706"/>
          </a:xfrm>
          <a:prstGeom prst="rect">
            <a:avLst/>
          </a:prstGeom>
          <a:solidFill>
            <a:srgbClr val="E36C0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90 % РАБОЧЕГО ВРЕМЕНИ ТРАТИТСЯ НА ПОДГОТОВКУ ПРОДАЖ БУДУЩЕГО МЕСЯЦА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3"/>
          <p:cNvSpPr>
            <a:spLocks noChangeArrowheads="1"/>
          </p:cNvSpPr>
          <p:nvPr/>
        </p:nvSpPr>
        <p:spPr bwMode="auto">
          <a:xfrm>
            <a:off x="6774286" y="5543549"/>
            <a:ext cx="2717443" cy="1114828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10 % РАБОЧЕГО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ВРЕМЕНИ ТРАТИМ НА ПРОДАЖИ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928814" y="5487809"/>
            <a:ext cx="5137004" cy="228599"/>
          </a:xfrm>
          <a:prstGeom prst="rightArrow">
            <a:avLst>
              <a:gd name="adj1" fmla="val 50000"/>
              <a:gd name="adj2" fmla="val 503929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-529" r="10574" b="529"/>
          <a:stretch/>
        </p:blipFill>
        <p:spPr>
          <a:xfrm>
            <a:off x="9362941" y="2406514"/>
            <a:ext cx="2829060" cy="294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 rot="5400000" flipH="1" flipV="1">
            <a:off x="1931845" y="4859976"/>
            <a:ext cx="257175" cy="822611"/>
          </a:xfrm>
          <a:prstGeom prst="downArrow">
            <a:avLst>
              <a:gd name="adj1" fmla="val 50000"/>
              <a:gd name="adj2" fmla="val 92525"/>
            </a:avLst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586913" y="5300663"/>
            <a:ext cx="26050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F0B61"/>
                </a:solidFill>
              </a:rPr>
              <a:t>с</a:t>
            </a:r>
            <a:r>
              <a:rPr lang="ru-RU" sz="2200" b="1" dirty="0" smtClean="0">
                <a:solidFill>
                  <a:srgbClr val="6F0B61"/>
                </a:solidFill>
              </a:rPr>
              <a:t>хема </a:t>
            </a:r>
            <a:r>
              <a:rPr lang="ru-RU" sz="2200" b="1" dirty="0">
                <a:solidFill>
                  <a:srgbClr val="6F0B61"/>
                </a:solidFill>
              </a:rPr>
              <a:t>№ 2: </a:t>
            </a:r>
            <a:r>
              <a:rPr lang="ru-RU" sz="2200" b="1" dirty="0" smtClean="0">
                <a:solidFill>
                  <a:srgbClr val="6F0B61"/>
                </a:solidFill>
              </a:rPr>
              <a:t>«</a:t>
            </a:r>
            <a:r>
              <a:rPr lang="ru-RU" sz="2400" dirty="0" smtClean="0">
                <a:solidFill>
                  <a:srgbClr val="6F0B61"/>
                </a:solidFill>
              </a:rPr>
              <a:t>Проведения</a:t>
            </a:r>
            <a:r>
              <a:rPr lang="ru-RU" sz="2200" dirty="0" smtClean="0">
                <a:solidFill>
                  <a:srgbClr val="6F0B61"/>
                </a:solidFill>
              </a:rPr>
              <a:t> </a:t>
            </a:r>
            <a:r>
              <a:rPr lang="ru-RU" sz="2200" b="1" dirty="0">
                <a:solidFill>
                  <a:srgbClr val="6F0B61"/>
                </a:solidFill>
              </a:rPr>
              <a:t>планирования»</a:t>
            </a: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 flipH="1">
            <a:off x="9154932" y="4191001"/>
            <a:ext cx="228602" cy="535566"/>
          </a:xfrm>
          <a:prstGeom prst="downArrow">
            <a:avLst>
              <a:gd name="adj1" fmla="val 50000"/>
              <a:gd name="adj2" fmla="val 92525"/>
            </a:avLst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 rot="5400000" flipH="1" flipV="1">
            <a:off x="1903941" y="6055564"/>
            <a:ext cx="257175" cy="822611"/>
          </a:xfrm>
          <a:prstGeom prst="downArrow">
            <a:avLst>
              <a:gd name="adj1" fmla="val 50000"/>
              <a:gd name="adj2" fmla="val 92525"/>
            </a:avLst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0135673" cy="521594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 ПО ПЛАНИРОВАНИЮ ПРОДАЖ - ЭТО: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1. Расчёты поступлений выручки и прогноз выполнения план продаж.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1.1. Расписание работы с клиентами и проведению продаж по датам.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1.2. Анализа состояния рынка и его отражение в сформированных показателях работы компании.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1.3. Планирование сроков поступления доходов по датам.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Методическая основа планирования: </a:t>
            </a:r>
            <a:r>
              <a:rPr lang="ru-RU" sz="2400" dirty="0" smtClean="0">
                <a:solidFill>
                  <a:schemeClr val="tx1"/>
                </a:solidFill>
              </a:rPr>
              <a:t>методология менеджмента проектного управления и управленческого учёта.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Принцип: </a:t>
            </a:r>
            <a:r>
              <a:rPr lang="ru-RU" sz="2400" dirty="0" smtClean="0">
                <a:solidFill>
                  <a:schemeClr val="tx1"/>
                </a:solidFill>
              </a:rPr>
              <a:t>подготовка плана продаж - это условие для формирования реального бюджета (финансового плана) агентства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092" y="5074276"/>
            <a:ext cx="2738907" cy="1783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48551" y="1"/>
            <a:ext cx="2043451" cy="15583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43661C"/>
                </a:solidFill>
              </a:rPr>
              <a:t>в</a:t>
            </a:r>
            <a:r>
              <a:rPr lang="ru-RU" sz="2400" b="1" dirty="0" smtClean="0">
                <a:solidFill>
                  <a:srgbClr val="43661C"/>
                </a:solidFill>
              </a:rPr>
              <a:t>опрос №2</a:t>
            </a:r>
            <a:r>
              <a:rPr lang="ru-RU" sz="2400" b="1" dirty="0">
                <a:solidFill>
                  <a:srgbClr val="43661C"/>
                </a:solidFill>
              </a:rPr>
              <a:t>: «Что такое </a:t>
            </a:r>
            <a:r>
              <a:rPr lang="ru-RU" sz="2400" b="1" dirty="0" smtClean="0">
                <a:solidFill>
                  <a:srgbClr val="43661C"/>
                </a:solidFill>
              </a:rPr>
              <a:t>план?»</a:t>
            </a:r>
            <a:endParaRPr lang="ru-RU" sz="2400" b="1" dirty="0">
              <a:solidFill>
                <a:srgbClr val="4366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203066"/>
            <a:ext cx="9427334" cy="26776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Вид экономического анализа внутри плана продаж: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/>
              <a:t>форма «План – факт - отклонение»</a:t>
            </a:r>
            <a:r>
              <a:rPr lang="ru-RU" sz="2400" dirty="0" smtClean="0"/>
              <a:t>: в ходе выполнения плана продаж руководитель всегда видит отклонения от запланированных параметров работы, может определить их причину и сразу принимать оперативные решения;</a:t>
            </a:r>
          </a:p>
          <a:p>
            <a:endParaRPr lang="ru-RU" sz="2400" b="1" dirty="0" smtClean="0">
              <a:solidFill>
                <a:srgbClr val="007E39"/>
              </a:solidFill>
            </a:endParaRPr>
          </a:p>
          <a:p>
            <a:endParaRPr lang="ru-RU" sz="2400" b="1" dirty="0">
              <a:solidFill>
                <a:srgbClr val="007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5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14574"/>
            <a:ext cx="9166754" cy="78581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Правильный ответ – «ВРЕМЯ»! Вся наша работа по </a:t>
            </a:r>
            <a:r>
              <a:rPr lang="ru-RU" sz="2800" dirty="0" err="1" smtClean="0"/>
              <a:t>выполне</a:t>
            </a:r>
            <a:r>
              <a:rPr lang="ru-RU" sz="2800" b="1" dirty="0" smtClean="0"/>
              <a:t> фактор, который существенно влияет на нашу работу тогда, когда мы проводим выполнение плана продаж?</a:t>
            </a:r>
            <a:br>
              <a:rPr lang="ru-RU" sz="2800" b="1" dirty="0" smtClean="0"/>
            </a:br>
            <a:r>
              <a:rPr lang="ru-RU" sz="2800" dirty="0" smtClean="0"/>
              <a:t>Правильный ответ – «ВРЕМЯ»! Вся :наша работа по выполнению плана продаж </a:t>
            </a:r>
            <a:br>
              <a:rPr lang="ru-RU" sz="2800" dirty="0" smtClean="0"/>
            </a:br>
            <a:r>
              <a:rPr lang="ru-RU" sz="2800" dirty="0" smtClean="0"/>
              <a:t>в течение календарного периода происходит «Во времени». Оно</a:t>
            </a:r>
            <a:r>
              <a:rPr lang="ru-RU" sz="2800" b="1" dirty="0" smtClean="0"/>
              <a:t> фактор, который существенно влияет на нашу работу тогда, когда мы проводим выполнение плана продаж?</a:t>
            </a:r>
            <a:br>
              <a:rPr lang="ru-RU" sz="2800" b="1" dirty="0" smtClean="0"/>
            </a:br>
            <a:r>
              <a:rPr lang="ru-RU" sz="2800" dirty="0" smtClean="0"/>
              <a:t>Правильный ответ – «ВРЕМЯ»! Вся наша работа по выполнению плана продаж </a:t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 rot="10800000" flipV="1">
            <a:off x="26404" y="3388624"/>
            <a:ext cx="10594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фактор: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reeform 105"/>
          <p:cNvSpPr>
            <a:spLocks/>
          </p:cNvSpPr>
          <p:nvPr/>
        </p:nvSpPr>
        <p:spPr bwMode="auto">
          <a:xfrm>
            <a:off x="1543049" y="5286375"/>
            <a:ext cx="7086601" cy="1218357"/>
          </a:xfrm>
          <a:custGeom>
            <a:avLst/>
            <a:gdLst>
              <a:gd name="T0" fmla="*/ 3277 w 4369"/>
              <a:gd name="T1" fmla="*/ 0 h 493"/>
              <a:gd name="T2" fmla="*/ 0 w 4369"/>
              <a:gd name="T3" fmla="*/ 0 h 493"/>
              <a:gd name="T4" fmla="*/ 0 w 4369"/>
              <a:gd name="T5" fmla="*/ 493 h 493"/>
              <a:gd name="T6" fmla="*/ 3277 w 4369"/>
              <a:gd name="T7" fmla="*/ 493 h 493"/>
              <a:gd name="T8" fmla="*/ 4369 w 4369"/>
              <a:gd name="T9" fmla="*/ 246 h 493"/>
              <a:gd name="T10" fmla="*/ 3277 w 4369"/>
              <a:gd name="T11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9" h="493">
                <a:moveTo>
                  <a:pt x="3277" y="0"/>
                </a:moveTo>
                <a:lnTo>
                  <a:pt x="0" y="0"/>
                </a:lnTo>
                <a:lnTo>
                  <a:pt x="0" y="493"/>
                </a:lnTo>
                <a:lnTo>
                  <a:pt x="3277" y="493"/>
                </a:lnTo>
                <a:lnTo>
                  <a:pt x="4369" y="246"/>
                </a:lnTo>
                <a:lnTo>
                  <a:pt x="327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spc="-150" dirty="0" smtClean="0"/>
          </a:p>
          <a:p>
            <a:r>
              <a:rPr lang="ru-RU" b="1" spc="-150" dirty="0" smtClean="0"/>
              <a:t>         </a:t>
            </a:r>
            <a:r>
              <a:rPr lang="ru-RU" sz="2400" b="1" spc="-150" dirty="0" smtClean="0"/>
              <a:t>ПРОДАЖИ В ТЕЧЕНИИ 30 – 90 ДНЕЙ </a:t>
            </a:r>
          </a:p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8" y="5614987"/>
            <a:ext cx="11001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старт</a:t>
            </a:r>
            <a:endParaRPr lang="ru-RU" altLang="ru-RU" sz="2800" dirty="0" smtClean="0"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743950" y="5614988"/>
            <a:ext cx="130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финиш</a:t>
            </a:r>
            <a:endParaRPr lang="ru-RU" altLang="ru-RU" sz="2800" dirty="0" smtClean="0">
              <a:latin typeface="Arial" panose="020B0604020202020204" pitchFamily="34" charset="0"/>
            </a:endParaRPr>
          </a:p>
        </p:txBody>
      </p:sp>
      <p:sp>
        <p:nvSpPr>
          <p:cNvPr id="8" name="Rectangle 88"/>
          <p:cNvSpPr>
            <a:spLocks noChangeArrowheads="1"/>
          </p:cNvSpPr>
          <p:nvPr/>
        </p:nvSpPr>
        <p:spPr bwMode="auto">
          <a:xfrm>
            <a:off x="7915275" y="6172200"/>
            <a:ext cx="2928938" cy="4245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spc="-150" dirty="0" smtClean="0"/>
              <a:t>наша цель: планировать!</a:t>
            </a:r>
            <a:endParaRPr lang="ru-RU" b="1" spc="-150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028700" y="3386137"/>
            <a:ext cx="1414463" cy="276999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«ОШИБКИ»</a:t>
            </a:r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 rot="19319308">
            <a:off x="1217868" y="3733068"/>
            <a:ext cx="367110" cy="1701648"/>
          </a:xfrm>
          <a:custGeom>
            <a:avLst/>
            <a:gdLst>
              <a:gd name="T0" fmla="*/ 127 w 127"/>
              <a:gd name="T1" fmla="*/ 518 h 691"/>
              <a:gd name="T2" fmla="*/ 127 w 127"/>
              <a:gd name="T3" fmla="*/ 0 h 691"/>
              <a:gd name="T4" fmla="*/ 0 w 127"/>
              <a:gd name="T5" fmla="*/ 0 h 691"/>
              <a:gd name="T6" fmla="*/ 0 w 127"/>
              <a:gd name="T7" fmla="*/ 518 h 691"/>
              <a:gd name="T8" fmla="*/ 63 w 127"/>
              <a:gd name="T9" fmla="*/ 691 h 691"/>
              <a:gd name="T10" fmla="*/ 127 w 127"/>
              <a:gd name="T11" fmla="*/ 518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691">
                <a:moveTo>
                  <a:pt x="127" y="518"/>
                </a:moveTo>
                <a:lnTo>
                  <a:pt x="127" y="0"/>
                </a:lnTo>
                <a:lnTo>
                  <a:pt x="0" y="0"/>
                </a:lnTo>
                <a:lnTo>
                  <a:pt x="0" y="518"/>
                </a:lnTo>
                <a:lnTo>
                  <a:pt x="63" y="691"/>
                </a:lnTo>
                <a:lnTo>
                  <a:pt x="127" y="51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" name="Freeform 134"/>
          <p:cNvSpPr>
            <a:spLocks/>
          </p:cNvSpPr>
          <p:nvPr/>
        </p:nvSpPr>
        <p:spPr bwMode="auto">
          <a:xfrm rot="19319308">
            <a:off x="3154176" y="3690351"/>
            <a:ext cx="388430" cy="1627208"/>
          </a:xfrm>
          <a:custGeom>
            <a:avLst/>
            <a:gdLst>
              <a:gd name="T0" fmla="*/ 127 w 127"/>
              <a:gd name="T1" fmla="*/ 518 h 691"/>
              <a:gd name="T2" fmla="*/ 127 w 127"/>
              <a:gd name="T3" fmla="*/ 0 h 691"/>
              <a:gd name="T4" fmla="*/ 0 w 127"/>
              <a:gd name="T5" fmla="*/ 0 h 691"/>
              <a:gd name="T6" fmla="*/ 0 w 127"/>
              <a:gd name="T7" fmla="*/ 518 h 691"/>
              <a:gd name="T8" fmla="*/ 63 w 127"/>
              <a:gd name="T9" fmla="*/ 691 h 691"/>
              <a:gd name="T10" fmla="*/ 127 w 127"/>
              <a:gd name="T11" fmla="*/ 518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691">
                <a:moveTo>
                  <a:pt x="127" y="518"/>
                </a:moveTo>
                <a:lnTo>
                  <a:pt x="127" y="0"/>
                </a:lnTo>
                <a:lnTo>
                  <a:pt x="0" y="0"/>
                </a:lnTo>
                <a:lnTo>
                  <a:pt x="0" y="518"/>
                </a:lnTo>
                <a:lnTo>
                  <a:pt x="63" y="691"/>
                </a:lnTo>
                <a:lnTo>
                  <a:pt x="127" y="51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5014913" y="3657600"/>
            <a:ext cx="432620" cy="1547440"/>
          </a:xfrm>
          <a:custGeom>
            <a:avLst/>
            <a:gdLst>
              <a:gd name="T0" fmla="*/ 127 w 127"/>
              <a:gd name="T1" fmla="*/ 518 h 691"/>
              <a:gd name="T2" fmla="*/ 127 w 127"/>
              <a:gd name="T3" fmla="*/ 0 h 691"/>
              <a:gd name="T4" fmla="*/ 0 w 127"/>
              <a:gd name="T5" fmla="*/ 0 h 691"/>
              <a:gd name="T6" fmla="*/ 0 w 127"/>
              <a:gd name="T7" fmla="*/ 518 h 691"/>
              <a:gd name="T8" fmla="*/ 63 w 127"/>
              <a:gd name="T9" fmla="*/ 691 h 691"/>
              <a:gd name="T10" fmla="*/ 127 w 127"/>
              <a:gd name="T11" fmla="*/ 518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691">
                <a:moveTo>
                  <a:pt x="127" y="518"/>
                </a:moveTo>
                <a:lnTo>
                  <a:pt x="127" y="0"/>
                </a:lnTo>
                <a:lnTo>
                  <a:pt x="0" y="0"/>
                </a:lnTo>
                <a:lnTo>
                  <a:pt x="0" y="518"/>
                </a:lnTo>
                <a:lnTo>
                  <a:pt x="63" y="691"/>
                </a:lnTo>
                <a:lnTo>
                  <a:pt x="127" y="51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 rot="1466964" flipH="1">
            <a:off x="7839464" y="3687015"/>
            <a:ext cx="444568" cy="1759850"/>
          </a:xfrm>
          <a:custGeom>
            <a:avLst/>
            <a:gdLst>
              <a:gd name="T0" fmla="*/ 127 w 127"/>
              <a:gd name="T1" fmla="*/ 518 h 691"/>
              <a:gd name="T2" fmla="*/ 127 w 127"/>
              <a:gd name="T3" fmla="*/ 0 h 691"/>
              <a:gd name="T4" fmla="*/ 0 w 127"/>
              <a:gd name="T5" fmla="*/ 0 h 691"/>
              <a:gd name="T6" fmla="*/ 0 w 127"/>
              <a:gd name="T7" fmla="*/ 518 h 691"/>
              <a:gd name="T8" fmla="*/ 63 w 127"/>
              <a:gd name="T9" fmla="*/ 691 h 691"/>
              <a:gd name="T10" fmla="*/ 127 w 127"/>
              <a:gd name="T11" fmla="*/ 518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691">
                <a:moveTo>
                  <a:pt x="127" y="518"/>
                </a:moveTo>
                <a:lnTo>
                  <a:pt x="127" y="0"/>
                </a:lnTo>
                <a:lnTo>
                  <a:pt x="0" y="0"/>
                </a:lnTo>
                <a:lnTo>
                  <a:pt x="0" y="518"/>
                </a:lnTo>
                <a:lnTo>
                  <a:pt x="63" y="691"/>
                </a:lnTo>
                <a:lnTo>
                  <a:pt x="127" y="51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85763" y="457201"/>
            <a:ext cx="930116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«Время» - это фактор, который существенно влияет на нашу работу тогда, когда мы проводим выполнение плана продаж?</a:t>
            </a:r>
          </a:p>
          <a:p>
            <a:pPr lvl="0" algn="just">
              <a:buNone/>
            </a:pPr>
            <a:r>
              <a:rPr lang="ru-RU" dirty="0" smtClean="0"/>
              <a:t>Вся наша работа по выполнению плана продаж в течение календарного периода происходит «Во времени». Оно может внести свои неожиданные, на первый взгляд, коррективы. Единственный способ предусмотреть все факторы влияния на</a:t>
            </a:r>
          </a:p>
          <a:p>
            <a:pPr lvl="0" algn="just">
              <a:buNone/>
            </a:pPr>
            <a:r>
              <a:rPr lang="ru-RU" dirty="0" smtClean="0"/>
              <a:t>исполнение ваших целей и задач – это проводить планирование и учитывать там те риски влияния плохих факторов, которые могут возникнуть во время проведения продаж. </a:t>
            </a:r>
            <a:endParaRPr lang="ru-RU" dirty="0"/>
          </a:p>
        </p:txBody>
      </p:sp>
      <p:sp>
        <p:nvSpPr>
          <p:cNvPr id="137" name="TextBox 136"/>
          <p:cNvSpPr txBox="1"/>
          <p:nvPr/>
        </p:nvSpPr>
        <p:spPr>
          <a:xfrm>
            <a:off x="9729788" y="69604"/>
            <a:ext cx="2462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F0B61"/>
                </a:solidFill>
              </a:rPr>
              <a:t>вопрос №3: «Что такое план во времени?»</a:t>
            </a:r>
            <a:endParaRPr lang="ru-RU" sz="2400" b="1" dirty="0">
              <a:solidFill>
                <a:srgbClr val="6F0B61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0443420" y="4800601"/>
            <a:ext cx="1881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F0B61"/>
                </a:solidFill>
              </a:rPr>
              <a:t>схема </a:t>
            </a:r>
            <a:r>
              <a:rPr lang="ru-RU" sz="2000" b="1" dirty="0">
                <a:solidFill>
                  <a:srgbClr val="6F0B61"/>
                </a:solidFill>
              </a:rPr>
              <a:t>№ </a:t>
            </a:r>
            <a:r>
              <a:rPr lang="ru-RU" sz="2000" b="1" dirty="0" smtClean="0">
                <a:solidFill>
                  <a:srgbClr val="6F0B61"/>
                </a:solidFill>
              </a:rPr>
              <a:t>3: </a:t>
            </a:r>
            <a:r>
              <a:rPr lang="ru-RU" sz="2000" b="1" dirty="0">
                <a:solidFill>
                  <a:srgbClr val="6F0B61"/>
                </a:solidFill>
              </a:rPr>
              <a:t>«Продажи </a:t>
            </a:r>
            <a:endParaRPr lang="ru-RU" sz="2000" b="1" dirty="0" smtClean="0">
              <a:solidFill>
                <a:srgbClr val="6F0B61"/>
              </a:solidFill>
            </a:endParaRPr>
          </a:p>
          <a:p>
            <a:r>
              <a:rPr lang="ru-RU" sz="2000" b="1" dirty="0" smtClean="0">
                <a:solidFill>
                  <a:srgbClr val="6F0B61"/>
                </a:solidFill>
              </a:rPr>
              <a:t>во </a:t>
            </a:r>
            <a:r>
              <a:rPr lang="ru-RU" sz="2000" b="1" dirty="0">
                <a:solidFill>
                  <a:srgbClr val="6F0B61"/>
                </a:solidFill>
              </a:rPr>
              <a:t>времени»</a:t>
            </a:r>
          </a:p>
        </p:txBody>
      </p:sp>
      <p:sp>
        <p:nvSpPr>
          <p:cNvPr id="139" name="Rectangle 14"/>
          <p:cNvSpPr>
            <a:spLocks noChangeArrowheads="1"/>
          </p:cNvSpPr>
          <p:nvPr/>
        </p:nvSpPr>
        <p:spPr bwMode="auto">
          <a:xfrm rot="10800000" flipV="1">
            <a:off x="2514600" y="3406694"/>
            <a:ext cx="160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фактор: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 rot="10800000" flipV="1">
            <a:off x="3614737" y="3227280"/>
            <a:ext cx="1028701" cy="55399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«КРИЗИС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РЫНКА »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 rot="10800000" flipV="1">
            <a:off x="4914898" y="3292602"/>
            <a:ext cx="155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фактор: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23"/>
          <p:cNvSpPr>
            <a:spLocks noChangeArrowheads="1"/>
          </p:cNvSpPr>
          <p:nvPr/>
        </p:nvSpPr>
        <p:spPr bwMode="auto">
          <a:xfrm rot="10800000" flipV="1">
            <a:off x="5986459" y="3203229"/>
            <a:ext cx="1414465" cy="55399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«СБОЙ</a:t>
            </a:r>
            <a:r>
              <a:rPr kumimoji="0" lang="ru-RU" altLang="ru-RU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</a:t>
            </a:r>
            <a:r>
              <a:rPr kumimoji="0" lang="ru-RU" altLang="ru-RU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РАБОТЕ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4"/>
          <p:cNvSpPr>
            <a:spLocks noChangeArrowheads="1"/>
          </p:cNvSpPr>
          <p:nvPr/>
        </p:nvSpPr>
        <p:spPr bwMode="auto">
          <a:xfrm rot="10800000" flipV="1">
            <a:off x="7500938" y="3360813"/>
            <a:ext cx="1185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фактор: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23"/>
          <p:cNvSpPr>
            <a:spLocks noChangeArrowheads="1"/>
          </p:cNvSpPr>
          <p:nvPr/>
        </p:nvSpPr>
        <p:spPr bwMode="auto">
          <a:xfrm rot="10800000" flipV="1">
            <a:off x="8558211" y="3257768"/>
            <a:ext cx="1371602" cy="55399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«ФОРС</a:t>
            </a:r>
            <a:r>
              <a:rPr kumimoji="0" lang="ru-RU" altLang="ru-RU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МАЖОР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»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65217" y="4932608"/>
            <a:ext cx="23267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6F0B61"/>
                </a:solidFill>
              </a:rPr>
              <a:t>с</a:t>
            </a:r>
            <a:r>
              <a:rPr lang="ru-RU" sz="2200" b="1" dirty="0" smtClean="0">
                <a:solidFill>
                  <a:srgbClr val="6F0B61"/>
                </a:solidFill>
              </a:rPr>
              <a:t>хема </a:t>
            </a:r>
            <a:r>
              <a:rPr lang="ru-RU" sz="2200" b="1" dirty="0">
                <a:solidFill>
                  <a:srgbClr val="6F0B61"/>
                </a:solidFill>
              </a:rPr>
              <a:t>№ </a:t>
            </a:r>
            <a:r>
              <a:rPr lang="ru-RU" sz="2200" b="1" dirty="0" smtClean="0">
                <a:solidFill>
                  <a:srgbClr val="6F0B61"/>
                </a:solidFill>
              </a:rPr>
              <a:t>4: </a:t>
            </a:r>
            <a:r>
              <a:rPr lang="ru-RU" sz="2200" b="1" dirty="0">
                <a:solidFill>
                  <a:srgbClr val="6F0B61"/>
                </a:solidFill>
              </a:rPr>
              <a:t>«</a:t>
            </a:r>
            <a:r>
              <a:rPr lang="ru-RU" sz="2400" dirty="0">
                <a:solidFill>
                  <a:srgbClr val="6F0B61"/>
                </a:solidFill>
              </a:rPr>
              <a:t>Алгоритм</a:t>
            </a:r>
            <a:r>
              <a:rPr lang="ru-RU" sz="2200" dirty="0">
                <a:solidFill>
                  <a:srgbClr val="6F0B61"/>
                </a:solidFill>
              </a:rPr>
              <a:t> </a:t>
            </a:r>
            <a:r>
              <a:rPr lang="ru-RU" sz="2200" b="1" dirty="0">
                <a:solidFill>
                  <a:srgbClr val="6F0B61"/>
                </a:solidFill>
              </a:rPr>
              <a:t>планирования»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85190" y="0"/>
            <a:ext cx="2916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в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опрос 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№ 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3: 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«Правильный и неправильный алгоритмы 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планирования - что это?»</a:t>
            </a:r>
            <a:r>
              <a:rPr lang="ru-RU" sz="2200" dirty="0">
                <a:solidFill>
                  <a:srgbClr val="6F0B61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6F0B61"/>
                </a:solidFill>
                <a:ea typeface="+mj-ea"/>
                <a:cs typeface="+mj-cs"/>
              </a:rPr>
            </a:br>
            <a:endParaRPr lang="ru-RU" dirty="0">
              <a:solidFill>
                <a:srgbClr val="6F0B6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09" name="AutoShape 26"/>
          <p:cNvSpPr>
            <a:spLocks noChangeArrowheads="1"/>
          </p:cNvSpPr>
          <p:nvPr/>
        </p:nvSpPr>
        <p:spPr bwMode="auto">
          <a:xfrm>
            <a:off x="5199747" y="936364"/>
            <a:ext cx="353003" cy="887557"/>
          </a:xfrm>
          <a:prstGeom prst="downArrow">
            <a:avLst>
              <a:gd name="adj1" fmla="val 50000"/>
              <a:gd name="adj2" fmla="val 87121"/>
            </a:avLst>
          </a:prstGeom>
          <a:solidFill>
            <a:srgbClr val="FF0000"/>
          </a:solidFill>
          <a:ln w="762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32106" y="454968"/>
            <a:ext cx="5867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НЕПРАВИЛЬНЫЙ АЛГОРИТМ ПРОДАЖ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 rot="10800000" flipV="1">
            <a:off x="269154" y="1902691"/>
            <a:ext cx="1906010" cy="2901129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ЗАДАЧИ ДЛЯ ВЫПОЛНЕНИЯ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ПЛАНА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ПРОДАЖ ДЛЯ РОСТА ОБОРОТА АГЕНТСТВА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 rot="10800000" flipV="1">
            <a:off x="2430461" y="1902689"/>
            <a:ext cx="2102899" cy="2888251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РАБОТА ПО ПРОДАЖАМ ПО РОСТУ ОБОРОТА АГЕНТСТВА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sz="1400" b="1" dirty="0" smtClean="0"/>
              <a:t>2</a:t>
            </a:r>
            <a:endParaRPr lang="ru-RU" sz="1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 rot="10800000" flipV="1">
            <a:off x="6413678" y="1902692"/>
            <a:ext cx="2245419" cy="28496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ПРОВЕДЕНИЕ ПРОДАЖ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НАДЕЖДЕ НА БЫСТРЫЕ ДЕНЬГИ – СТРЕСС ОТ ПЛОХОГО РЕЗУЛЬТАТА 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/>
              <a:t>4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 </a:t>
            </a:r>
            <a:endParaRPr lang="ru-RU" sz="1400" dirty="0" smtClean="0"/>
          </a:p>
          <a:p>
            <a:pPr algn="ctr"/>
            <a:r>
              <a:rPr lang="ru-RU" sz="1400" b="1" dirty="0" smtClean="0"/>
              <a:t> </a:t>
            </a:r>
            <a:endParaRPr lang="ru-RU" sz="1400" dirty="0" smtClean="0"/>
          </a:p>
          <a:p>
            <a:pPr algn="ctr"/>
            <a:r>
              <a:rPr lang="ru-RU" sz="1400" b="1" dirty="0" smtClean="0"/>
              <a:t> </a:t>
            </a:r>
            <a:endParaRPr lang="ru-RU" sz="1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8062" y="1944710"/>
            <a:ext cx="15753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НЕТ ПЛАНА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ПРОДАЖ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???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414" name="AutoShape 12"/>
          <p:cNvSpPr>
            <a:spLocks noChangeArrowheads="1"/>
          </p:cNvSpPr>
          <p:nvPr/>
        </p:nvSpPr>
        <p:spPr bwMode="auto">
          <a:xfrm>
            <a:off x="1854489" y="4468969"/>
            <a:ext cx="860425" cy="218940"/>
          </a:xfrm>
          <a:prstGeom prst="rightArrow">
            <a:avLst>
              <a:gd name="adj1" fmla="val 77519"/>
              <a:gd name="adj2" fmla="val 132788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5" name="AutoShape 25"/>
          <p:cNvSpPr>
            <a:spLocks noChangeArrowheads="1"/>
          </p:cNvSpPr>
          <p:nvPr/>
        </p:nvSpPr>
        <p:spPr bwMode="auto">
          <a:xfrm>
            <a:off x="4122305" y="4481848"/>
            <a:ext cx="3109768" cy="244698"/>
          </a:xfrm>
          <a:prstGeom prst="rightArrow">
            <a:avLst>
              <a:gd name="adj1" fmla="val 77519"/>
              <a:gd name="adj2" fmla="val 155617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5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465972" cy="4675031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Неправильный алгоритм планирования:</a:t>
            </a:r>
            <a:endParaRPr lang="ru-RU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1. </a:t>
            </a:r>
            <a:r>
              <a:rPr lang="ru-RU" sz="2400" dirty="0" smtClean="0">
                <a:solidFill>
                  <a:schemeClr val="tx1"/>
                </a:solidFill>
              </a:rPr>
              <a:t>Ваши идеи не </a:t>
            </a:r>
            <a:r>
              <a:rPr lang="ru-RU" sz="2400" dirty="0">
                <a:solidFill>
                  <a:schemeClr val="tx1"/>
                </a:solidFill>
              </a:rPr>
              <a:t>превращаются (</a:t>
            </a:r>
            <a:r>
              <a:rPr lang="ru-RU" sz="2400" dirty="0" err="1" smtClean="0">
                <a:solidFill>
                  <a:schemeClr val="tx1"/>
                </a:solidFill>
              </a:rPr>
              <a:t>монетизируются</a:t>
            </a:r>
            <a:r>
              <a:rPr lang="ru-RU" sz="2400" dirty="0" smtClean="0">
                <a:solidFill>
                  <a:schemeClr val="tx1"/>
                </a:solidFill>
              </a:rPr>
              <a:t>) </a:t>
            </a:r>
            <a:r>
              <a:rPr lang="ru-RU" sz="2400" dirty="0">
                <a:solidFill>
                  <a:schemeClr val="tx1"/>
                </a:solidFill>
              </a:rPr>
              <a:t>в план проведения </a:t>
            </a:r>
            <a:r>
              <a:rPr lang="ru-RU" sz="2400" dirty="0" smtClean="0">
                <a:solidFill>
                  <a:schemeClr val="tx1"/>
                </a:solidFill>
              </a:rPr>
              <a:t>продаж и подвергаются риску их невыполнения.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2. </a:t>
            </a:r>
            <a:r>
              <a:rPr lang="ru-RU" sz="2400" dirty="0" smtClean="0">
                <a:solidFill>
                  <a:schemeClr val="tx1"/>
                </a:solidFill>
              </a:rPr>
              <a:t>Вы оплачиваете рекламу, но данные маркетинга не используются и </a:t>
            </a:r>
            <a:r>
              <a:rPr lang="ru-RU" sz="2400" dirty="0">
                <a:solidFill>
                  <a:schemeClr val="tx1"/>
                </a:solidFill>
              </a:rPr>
              <a:t>не оформляются </a:t>
            </a: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план с задачами выполнения.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3. </a:t>
            </a:r>
            <a:r>
              <a:rPr lang="ru-RU" sz="2400" dirty="0" smtClean="0">
                <a:solidFill>
                  <a:schemeClr val="tx1"/>
                </a:solidFill>
              </a:rPr>
              <a:t>Агентство, минуя этап подготовки и расчётов в виде плана продаж - сразу же переходит на следующий этап: «Продажи».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4. Результаты </a:t>
            </a:r>
            <a:r>
              <a:rPr lang="ru-RU" sz="2400" dirty="0">
                <a:solidFill>
                  <a:schemeClr val="tx1"/>
                </a:solidFill>
              </a:rPr>
              <a:t>маркетинга и собственные идеи </a:t>
            </a:r>
            <a:r>
              <a:rPr lang="ru-RU" sz="2400" dirty="0" smtClean="0">
                <a:solidFill>
                  <a:schemeClr val="tx1"/>
                </a:solidFill>
              </a:rPr>
              <a:t>реализуются без необходимой подготовки и расчётов механизма их реализации.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28812" y="4662152"/>
            <a:ext cx="5937160" cy="21287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D9ECFF"/>
              </a:buClr>
              <a:buSzPct val="80000"/>
            </a:pPr>
            <a:r>
              <a:rPr lang="ru-RU" sz="2800" b="1" dirty="0" smtClean="0">
                <a:solidFill>
                  <a:srgbClr val="FF0000"/>
                </a:solidFill>
              </a:rPr>
              <a:t>вывод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  <a:r>
              <a:rPr lang="ru-RU" sz="2400" dirty="0"/>
              <a:t>неправильный алгоритм планирования оставляет </a:t>
            </a:r>
            <a:r>
              <a:rPr lang="ru-RU" sz="2400" dirty="0" smtClean="0"/>
              <a:t>агентство </a:t>
            </a:r>
            <a:r>
              <a:rPr lang="ru-RU" sz="2400" dirty="0"/>
              <a:t>в красной зоне риска и не позволяет выполнить намеченные </a:t>
            </a:r>
            <a:r>
              <a:rPr lang="ru-RU" sz="2400" dirty="0" smtClean="0"/>
              <a:t>показатели</a:t>
            </a:r>
          </a:p>
          <a:p>
            <a:pPr lvl="0">
              <a:spcBef>
                <a:spcPts val="1000"/>
              </a:spcBef>
              <a:buClr>
                <a:srgbClr val="D9ECFF"/>
              </a:buClr>
              <a:buSzPct val="80000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5182"/>
            <a:ext cx="3503053" cy="2092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385190" y="0"/>
            <a:ext cx="2916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в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опрос 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№ 3: «Правильный и неправильный алгоритмы 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планирования - что это?»</a:t>
            </a:r>
            <a:r>
              <a:rPr lang="ru-RU" sz="2200" dirty="0">
                <a:solidFill>
                  <a:srgbClr val="6F0B61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6F0B61"/>
                </a:solidFill>
                <a:ea typeface="+mj-ea"/>
                <a:cs typeface="+mj-cs"/>
              </a:rPr>
            </a:br>
            <a:endParaRPr lang="ru-RU" dirty="0">
              <a:solidFill>
                <a:srgbClr val="6F0B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4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94006" y="5165229"/>
            <a:ext cx="2197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F0B61"/>
                </a:solidFill>
              </a:rPr>
              <a:t>схема </a:t>
            </a:r>
            <a:r>
              <a:rPr lang="ru-RU" sz="2000" b="1" dirty="0">
                <a:solidFill>
                  <a:srgbClr val="6F0B61"/>
                </a:solidFill>
              </a:rPr>
              <a:t>№ 5</a:t>
            </a:r>
            <a:r>
              <a:rPr lang="ru-RU" sz="2000" b="1" dirty="0" smtClean="0">
                <a:solidFill>
                  <a:srgbClr val="6F0B61"/>
                </a:solidFill>
              </a:rPr>
              <a:t>: «Правильный алгоритм </a:t>
            </a:r>
            <a:r>
              <a:rPr lang="ru-RU" sz="2000" b="1" dirty="0">
                <a:solidFill>
                  <a:srgbClr val="6F0B61"/>
                </a:solidFill>
              </a:rPr>
              <a:t>планирования»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85190" y="0"/>
            <a:ext cx="2916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в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опрос 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№ 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4: 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«Правильный и неправильный алгоритмы 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планирования - что это?»</a:t>
            </a:r>
            <a:r>
              <a:rPr lang="ru-RU" sz="2200" dirty="0">
                <a:solidFill>
                  <a:srgbClr val="6F0B61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6F0B61"/>
                </a:solidFill>
                <a:ea typeface="+mj-ea"/>
                <a:cs typeface="+mj-cs"/>
              </a:rPr>
            </a:br>
            <a:endParaRPr lang="ru-RU" dirty="0">
              <a:solidFill>
                <a:srgbClr val="6F0B6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1" name="AutoShape 33"/>
          <p:cNvSpPr>
            <a:spLocks noChangeArrowheads="1"/>
          </p:cNvSpPr>
          <p:nvPr/>
        </p:nvSpPr>
        <p:spPr bwMode="auto">
          <a:xfrm>
            <a:off x="4641273" y="693016"/>
            <a:ext cx="339148" cy="872548"/>
          </a:xfrm>
          <a:prstGeom prst="downArrow">
            <a:avLst>
              <a:gd name="adj1" fmla="val 50000"/>
              <a:gd name="adj2" fmla="val 87282"/>
            </a:avLst>
          </a:prstGeom>
          <a:solidFill>
            <a:srgbClr val="FF0000"/>
          </a:solidFill>
          <a:ln w="762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3215" y="246314"/>
            <a:ext cx="9358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АЛГОРИТМ ПРОДАЖ В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АГЕНТСТВЕ НЕДВИЖИМОСТИ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31"/>
          <p:cNvSpPr>
            <a:spLocks noChangeArrowheads="1"/>
          </p:cNvSpPr>
          <p:nvPr/>
        </p:nvSpPr>
        <p:spPr bwMode="auto">
          <a:xfrm rot="10800000" flipV="1">
            <a:off x="241293" y="1765299"/>
            <a:ext cx="1948113" cy="3231704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ЭТАП 1: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АГЕНТСТВА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БЫСТРОЕ УВЕЛИЧЕНИЕ ОБОРОТА ДЛЯ ПЛАНА ПРОДАЖ ПОСЛЕ АНАЛИЗА ВАШЕЙ СТАТИСТИКИ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28"/>
          <p:cNvSpPr>
            <a:spLocks noChangeArrowheads="1"/>
          </p:cNvSpPr>
          <p:nvPr/>
        </p:nvSpPr>
        <p:spPr bwMode="auto">
          <a:xfrm>
            <a:off x="2305317" y="1765298"/>
            <a:ext cx="1841679" cy="321882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ЭТАП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СВЯЗЬ ЗАДАЧ ПО РОСТУ ОБОРОТА С ПОКАЗАТЕЛЯМПЛАНА ПРОДАЖ НА БУДУЩИЙ ПЕРИОД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34"/>
          <p:cNvSpPr>
            <a:spLocks noChangeArrowheads="1"/>
          </p:cNvSpPr>
          <p:nvPr/>
        </p:nvSpPr>
        <p:spPr bwMode="auto">
          <a:xfrm>
            <a:off x="4314424" y="1765300"/>
            <a:ext cx="1996224" cy="3180187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ПЛАНИРОВАНИЕ РОСТА ОБОРОТА – РАСЧЁТЫ ПОКАЗАТЕЛЕЙ В ПЛАНЕ ПРОДАЖ  НА БУДУЩИЙ ПЕРИОД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30"/>
          <p:cNvSpPr>
            <a:spLocks noChangeArrowheads="1"/>
          </p:cNvSpPr>
          <p:nvPr/>
        </p:nvSpPr>
        <p:spPr bwMode="auto">
          <a:xfrm>
            <a:off x="6516709" y="1765299"/>
            <a:ext cx="2112135" cy="3167309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 4: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РУКОВОДИТЕЛЬ ОРГАНИЗУЕТ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КОНТРОЛИРУЕТ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ВЫПОЛНЕНИЕ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ПОКАЗАТЕЛЕЙ ПЛАНА ПРОДАЖ 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ТЕЧЕНИЕ ОТЧЁТНОГО ПЕРИОДА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AutoShape 29"/>
          <p:cNvSpPr>
            <a:spLocks noChangeArrowheads="1"/>
          </p:cNvSpPr>
          <p:nvPr/>
        </p:nvSpPr>
        <p:spPr bwMode="auto">
          <a:xfrm>
            <a:off x="1875039" y="4752302"/>
            <a:ext cx="815975" cy="128790"/>
          </a:xfrm>
          <a:prstGeom prst="rightArrow">
            <a:avLst>
              <a:gd name="adj1" fmla="val 77519"/>
              <a:gd name="adj2" fmla="val 49683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9" name="AutoShape 35"/>
          <p:cNvSpPr>
            <a:spLocks noChangeArrowheads="1"/>
          </p:cNvSpPr>
          <p:nvPr/>
        </p:nvSpPr>
        <p:spPr bwMode="auto">
          <a:xfrm>
            <a:off x="3833042" y="4662153"/>
            <a:ext cx="803422" cy="274401"/>
          </a:xfrm>
          <a:prstGeom prst="rightArrow">
            <a:avLst>
              <a:gd name="adj1" fmla="val 50000"/>
              <a:gd name="adj2" fmla="val 110887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37"/>
          <p:cNvSpPr>
            <a:spLocks noChangeArrowheads="1"/>
          </p:cNvSpPr>
          <p:nvPr/>
        </p:nvSpPr>
        <p:spPr bwMode="auto">
          <a:xfrm>
            <a:off x="6101806" y="4752303"/>
            <a:ext cx="755650" cy="139131"/>
          </a:xfrm>
          <a:prstGeom prst="rightArrow">
            <a:avLst>
              <a:gd name="adj1" fmla="val 50000"/>
              <a:gd name="adj2" fmla="val 91708"/>
            </a:avLst>
          </a:prstGeom>
          <a:solidFill>
            <a:srgbClr val="FF0000"/>
          </a:solidFill>
          <a:ln w="762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1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594574" cy="5293218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ПРАВИЛЬНЫЙ АЛГОРИТМ ПЛАНИРОВАНИЯ ПРОДАЖ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1.	Результаты </a:t>
            </a:r>
            <a:r>
              <a:rPr lang="ru-RU" sz="2000" b="1" dirty="0">
                <a:solidFill>
                  <a:schemeClr val="tx1"/>
                </a:solidFill>
              </a:rPr>
              <a:t>применения технологии продажи и маркетинга в </a:t>
            </a:r>
            <a:r>
              <a:rPr lang="ru-RU" sz="2000" b="1" dirty="0" smtClean="0">
                <a:solidFill>
                  <a:schemeClr val="tx1"/>
                </a:solidFill>
              </a:rPr>
              <a:t>агентстве  </a:t>
            </a:r>
            <a:r>
              <a:rPr lang="ru-RU" sz="2000" b="1" dirty="0">
                <a:solidFill>
                  <a:schemeClr val="tx1"/>
                </a:solidFill>
              </a:rPr>
              <a:t>используются максимально эффективно, </a:t>
            </a:r>
            <a:r>
              <a:rPr lang="ru-RU" sz="2000" b="1" dirty="0" smtClean="0">
                <a:solidFill>
                  <a:schemeClr val="tx1"/>
                </a:solidFill>
              </a:rPr>
              <a:t>их значения отражаются </a:t>
            </a:r>
            <a:r>
              <a:rPr lang="ru-RU" sz="2000" b="1" dirty="0">
                <a:solidFill>
                  <a:schemeClr val="tx1"/>
                </a:solidFill>
              </a:rPr>
              <a:t>в плане проведения </a:t>
            </a:r>
            <a:r>
              <a:rPr lang="ru-RU" sz="2000" b="1" dirty="0" smtClean="0">
                <a:solidFill>
                  <a:schemeClr val="tx1"/>
                </a:solidFill>
              </a:rPr>
              <a:t>продаж на будущий месяц или квартал.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2.	</a:t>
            </a:r>
            <a:r>
              <a:rPr lang="ru-RU" sz="2000" b="1" dirty="0" smtClean="0">
                <a:solidFill>
                  <a:schemeClr val="tx1"/>
                </a:solidFill>
              </a:rPr>
              <a:t>Применяя технологии </a:t>
            </a:r>
            <a:r>
              <a:rPr lang="ru-RU" sz="2000" b="1" dirty="0">
                <a:solidFill>
                  <a:schemeClr val="tx1"/>
                </a:solidFill>
              </a:rPr>
              <a:t>планирования </a:t>
            </a:r>
            <a:r>
              <a:rPr lang="ru-RU" sz="2000" b="1" dirty="0" smtClean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продаж, </a:t>
            </a:r>
            <a:r>
              <a:rPr lang="ru-RU" sz="2000" b="1" dirty="0" smtClean="0">
                <a:solidFill>
                  <a:schemeClr val="tx1"/>
                </a:solidFill>
              </a:rPr>
              <a:t>ваша агентство становится </a:t>
            </a:r>
            <a:r>
              <a:rPr lang="ru-RU" sz="2000" b="1" dirty="0">
                <a:solidFill>
                  <a:schemeClr val="tx1"/>
                </a:solidFill>
              </a:rPr>
              <a:t>современной технологичной компанией.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3.	</a:t>
            </a:r>
            <a:r>
              <a:rPr lang="ru-RU" sz="2000" b="1" dirty="0" smtClean="0">
                <a:solidFill>
                  <a:schemeClr val="tx1"/>
                </a:solidFill>
              </a:rPr>
              <a:t>Планирование продаж - это данные о том, как выполняются намеченные вами показатели для того, чтобы принимать по ним оперативные решения. Процесс </a:t>
            </a:r>
            <a:r>
              <a:rPr lang="ru-RU" sz="2000" b="1" dirty="0">
                <a:solidFill>
                  <a:schemeClr val="tx1"/>
                </a:solidFill>
              </a:rPr>
              <a:t>управления </a:t>
            </a:r>
            <a:r>
              <a:rPr lang="ru-RU" sz="2000" b="1" dirty="0" smtClean="0">
                <a:solidFill>
                  <a:schemeClr val="tx1"/>
                </a:solidFill>
              </a:rPr>
              <a:t>становится </a:t>
            </a:r>
            <a:r>
              <a:rPr lang="ru-RU" sz="2000" b="1" dirty="0">
                <a:solidFill>
                  <a:schemeClr val="tx1"/>
                </a:solidFill>
              </a:rPr>
              <a:t>значительно </a:t>
            </a:r>
            <a:r>
              <a:rPr lang="ru-RU" sz="2000" b="1" dirty="0" smtClean="0">
                <a:solidFill>
                  <a:schemeClr val="tx1"/>
                </a:solidFill>
              </a:rPr>
              <a:t>более эффективным.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4.	Пребывание  агентства в </a:t>
            </a:r>
            <a:r>
              <a:rPr lang="ru-RU" sz="2000" b="1" dirty="0">
                <a:solidFill>
                  <a:schemeClr val="tx1"/>
                </a:solidFill>
              </a:rPr>
              <a:t>красной зоне рисков значительно </a:t>
            </a:r>
            <a:r>
              <a:rPr lang="ru-RU" sz="2000" b="1" dirty="0" smtClean="0">
                <a:solidFill>
                  <a:schemeClr val="tx1"/>
                </a:solidFill>
              </a:rPr>
              <a:t>снижается или исчезает </a:t>
            </a:r>
            <a:r>
              <a:rPr lang="ru-RU" sz="2000" b="1" dirty="0">
                <a:solidFill>
                  <a:schemeClr val="tx1"/>
                </a:solidFill>
              </a:rPr>
              <a:t>полностью.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5.</a:t>
            </a:r>
            <a:r>
              <a:rPr lang="ru-RU" sz="2000" b="1" dirty="0" smtClean="0">
                <a:solidFill>
                  <a:srgbClr val="FF0000"/>
                </a:solidFill>
              </a:rPr>
              <a:t>   Почему </a:t>
            </a:r>
            <a:r>
              <a:rPr lang="ru-RU" sz="2000" b="1" dirty="0">
                <a:solidFill>
                  <a:srgbClr val="FF0000"/>
                </a:solidFill>
              </a:rPr>
              <a:t>это важно именно </a:t>
            </a:r>
            <a:r>
              <a:rPr lang="ru-RU" sz="2000" b="1" dirty="0" smtClean="0">
                <a:solidFill>
                  <a:srgbClr val="FF0000"/>
                </a:solidFill>
              </a:rPr>
              <a:t>сейчас: </a:t>
            </a:r>
            <a:r>
              <a:rPr lang="ru-RU" sz="2000" b="1" dirty="0" smtClean="0">
                <a:solidFill>
                  <a:schemeClr val="tx1"/>
                </a:solidFill>
              </a:rPr>
              <a:t>потому </a:t>
            </a:r>
            <a:r>
              <a:rPr lang="ru-RU" sz="2000" b="1" dirty="0">
                <a:solidFill>
                  <a:schemeClr val="tx1"/>
                </a:solidFill>
              </a:rPr>
              <a:t>что  в условиях кризиса планирование становится инструментом прогнозирования нежелательных </a:t>
            </a:r>
            <a:r>
              <a:rPr lang="ru-RU" sz="2000" b="1" dirty="0" smtClean="0">
                <a:solidFill>
                  <a:schemeClr val="tx1"/>
                </a:solidFill>
              </a:rPr>
              <a:t>ситуаций в бизнесе и принятия нужных оперативных решений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344733"/>
            <a:ext cx="12287694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вывод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400" b="1" dirty="0" smtClean="0"/>
              <a:t>тот, </a:t>
            </a:r>
            <a:r>
              <a:rPr lang="ru-RU" sz="2400" b="1" dirty="0"/>
              <a:t>кто </a:t>
            </a:r>
            <a:r>
              <a:rPr lang="ru-RU" sz="2400" b="1" dirty="0" smtClean="0"/>
              <a:t>не использует </a:t>
            </a:r>
            <a:r>
              <a:rPr lang="ru-RU" sz="2400" b="1" dirty="0"/>
              <a:t>в своей работе </a:t>
            </a:r>
            <a:r>
              <a:rPr lang="ru-RU" sz="2400" b="1" dirty="0" smtClean="0"/>
              <a:t>такой инструмент </a:t>
            </a:r>
          </a:p>
          <a:p>
            <a:pPr lvl="0"/>
            <a:r>
              <a:rPr lang="ru-RU" sz="2400" b="1" dirty="0" smtClean="0"/>
              <a:t>как планирование </a:t>
            </a:r>
            <a:r>
              <a:rPr lang="ru-RU" sz="2400" b="1" dirty="0"/>
              <a:t>– </a:t>
            </a:r>
            <a:r>
              <a:rPr lang="ru-RU" sz="2400" b="1" dirty="0" smtClean="0"/>
              <a:t>преимущества для своей работы не получает, </a:t>
            </a:r>
          </a:p>
          <a:p>
            <a:pPr lvl="0"/>
            <a:r>
              <a:rPr lang="ru-RU" sz="2400" b="1" dirty="0" smtClean="0"/>
              <a:t>эффективность его работы низкая!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-416" r="-13106" b="2867"/>
          <a:stretch/>
        </p:blipFill>
        <p:spPr>
          <a:xfrm>
            <a:off x="9554817" y="3472070"/>
            <a:ext cx="3465724" cy="3061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10670" y="-61415"/>
            <a:ext cx="2727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в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опрос 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>№ 3: «Правильный и неправильный алгоритмы </a:t>
            </a:r>
            <a:r>
              <a:rPr lang="ru-RU" sz="2400" b="1" dirty="0" smtClean="0">
                <a:solidFill>
                  <a:srgbClr val="6F0B61"/>
                </a:solidFill>
                <a:ea typeface="+mj-ea"/>
                <a:cs typeface="+mj-cs"/>
              </a:rPr>
              <a:t>планирования – продаж что это?»</a:t>
            </a:r>
            <a: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6F0B61"/>
                </a:solidFill>
                <a:ea typeface="+mj-ea"/>
                <a:cs typeface="+mj-cs"/>
              </a:rPr>
            </a:br>
            <a:endParaRPr lang="ru-RU" sz="2400" b="1" dirty="0">
              <a:solidFill>
                <a:srgbClr val="6F0B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6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195514" cy="6857999"/>
          </a:xfrm>
          <a:solidFill>
            <a:schemeClr val="bg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lvl="0" indent="0" algn="ctr">
              <a:buClr>
                <a:srgbClr val="4A66AC"/>
              </a:buCl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5 причин, для того, чтобы посетить курс </a:t>
            </a:r>
          </a:p>
          <a:p>
            <a:pPr marL="0" indent="0" algn="ctr">
              <a:buClr>
                <a:srgbClr val="4A66AC"/>
              </a:buCl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«Технология планирования продаж для увеличения оборота агентства:»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ctr">
              <a:buClr>
                <a:srgbClr val="4A66AC"/>
              </a:buClr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0" lvl="0" indent="0">
              <a:buClr>
                <a:srgbClr val="4A66AC"/>
              </a:buCl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 Стабилизировать доходы вашего агентства. Они не будут опускаться ниже установленного показателя – порога существенности.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Получить пошаговую инструкцию по быстрому росту оборота агентства.</a:t>
            </a:r>
            <a:endParaRPr lang="ru-RU" sz="3200" dirty="0">
              <a:solidFill>
                <a:schemeClr val="tx1"/>
              </a:solidFill>
            </a:endParaRPr>
          </a:p>
          <a:p>
            <a:pPr marL="0" lvl="0" indent="0">
              <a:buClr>
                <a:srgbClr val="4A66AC"/>
              </a:buClr>
              <a:buNone/>
            </a:pPr>
            <a:r>
              <a:rPr lang="ru-RU" sz="3200" dirty="0">
                <a:solidFill>
                  <a:schemeClr val="tx1"/>
                </a:solidFill>
              </a:rPr>
              <a:t>3. </a:t>
            </a:r>
            <a:r>
              <a:rPr lang="ru-RU" sz="3200" dirty="0" smtClean="0">
                <a:solidFill>
                  <a:schemeClr val="tx1"/>
                </a:solidFill>
              </a:rPr>
              <a:t>Получить инструкцию о том, как создать план продаж, что запланировать показатели вашего роста. </a:t>
            </a:r>
          </a:p>
          <a:p>
            <a:pPr marL="0" lvl="0" indent="0">
              <a:buClr>
                <a:srgbClr val="4A66AC"/>
              </a:buCl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 Эффективно контролировать план проведения продаж услуг риэлторов в отчётный период.</a:t>
            </a:r>
            <a:endParaRPr lang="ru-RU" sz="3200" dirty="0">
              <a:solidFill>
                <a:schemeClr val="tx1"/>
              </a:solidFill>
            </a:endParaRPr>
          </a:p>
          <a:p>
            <a:pPr marL="0" lvl="0" indent="0">
              <a:buClr>
                <a:srgbClr val="4A66AC"/>
              </a:buClr>
              <a:buNone/>
            </a:pPr>
            <a:r>
              <a:rPr lang="ru-RU" sz="3200" dirty="0">
                <a:solidFill>
                  <a:schemeClr val="tx1"/>
                </a:solidFill>
              </a:rPr>
              <a:t>5</a:t>
            </a:r>
            <a:r>
              <a:rPr lang="ru-RU" sz="3200" dirty="0" smtClean="0">
                <a:solidFill>
                  <a:schemeClr val="tx1"/>
                </a:solidFill>
              </a:rPr>
              <a:t>. Ваши сотрудники - это команда для решения задачи - быстро увеличить оборот Вашего агентства.</a:t>
            </a:r>
            <a:endParaRPr lang="ru-RU" sz="3200" dirty="0">
              <a:solidFill>
                <a:schemeClr val="tx1"/>
              </a:solidFill>
            </a:endParaRPr>
          </a:p>
          <a:p>
            <a:pPr marL="514350" lvl="0" indent="-514350">
              <a:buClr>
                <a:srgbClr val="4A66AC"/>
              </a:buClr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8" t="-479" r="4033" b="479"/>
          <a:stretch/>
        </p:blipFill>
        <p:spPr>
          <a:xfrm>
            <a:off x="9195515" y="1"/>
            <a:ext cx="2996485" cy="406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92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63" y="-1"/>
            <a:ext cx="9248431" cy="6168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Е</a:t>
            </a:r>
            <a:r>
              <a:rPr lang="ru-RU" sz="2800" b="1" dirty="0" smtClean="0">
                <a:solidFill>
                  <a:schemeClr val="tx1"/>
                </a:solidFill>
              </a:rPr>
              <a:t>сли  </a:t>
            </a:r>
            <a:r>
              <a:rPr lang="ru-RU" sz="2800" b="1" dirty="0" smtClean="0">
                <a:solidFill>
                  <a:schemeClr val="tx1"/>
                </a:solidFill>
              </a:rPr>
              <a:t>Вы владелец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или управляющий агентства- ВАМ ВАЖНО ЗНАТЬ: </a:t>
            </a:r>
          </a:p>
          <a:p>
            <a:pPr algn="ctr">
              <a:buFontTx/>
              <a:buChar char="-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какая денежная выручка агентства будет в будущем месяце? Насколько это точный показатель?</a:t>
            </a:r>
          </a:p>
          <a:p>
            <a:pPr marL="0" indent="0" algn="ctr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какие действия нужно совершить для того, чтобы быстро увеличить текущий оборот в несколько раз?</a:t>
            </a:r>
          </a:p>
          <a:p>
            <a:pPr marL="0" indent="0" algn="ctr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как стабилизировать доходы и получить такой оборот агентства, ниже которого выручка опускаться не может (в том числе в кризис)?</a:t>
            </a:r>
          </a:p>
          <a:p>
            <a:pPr marL="0" indent="0" algn="ctr">
              <a:buFontTx/>
              <a:buChar char="-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Tx/>
              <a:buChar char="-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Tx/>
              <a:buChar char="-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Tx/>
              <a:buChar char="-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Tx/>
              <a:buChar char="-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4" y="4886325"/>
            <a:ext cx="3215425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25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10328856" cy="6858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/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/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/>
            </a:r>
            <a:br>
              <a:rPr lang="ru-RU" sz="2800" dirty="0" smtClean="0">
                <a:solidFill>
                  <a:srgbClr val="000000"/>
                </a:solidFill>
              </a:rPr>
            </a:b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553792"/>
            <a:ext cx="10829925" cy="5689847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ОТВЕТЫ НА ЭТИ ВАЖНЫЕ ВОПРОСЫ ПОМОГУТ Вам УЗНАТЬ:</a:t>
            </a:r>
          </a:p>
          <a:p>
            <a:pPr lvl="0">
              <a:buNone/>
            </a:pPr>
            <a:r>
              <a:rPr lang="ru-RU" sz="2400" b="1" dirty="0" smtClean="0">
                <a:cs typeface="Arial" pitchFamily="34" charset="0"/>
              </a:rPr>
              <a:t>  1. Какой риск есть у тех, кто не проводит планирование продаж? </a:t>
            </a:r>
          </a:p>
          <a:p>
            <a:pPr>
              <a:buNone/>
            </a:pPr>
            <a:r>
              <a:rPr lang="ru-RU" sz="2400" b="1" dirty="0" smtClean="0">
                <a:cs typeface="Arial" pitchFamily="34" charset="0"/>
              </a:rPr>
              <a:t>  2. Механизм и порядок планирования в?</a:t>
            </a:r>
          </a:p>
          <a:p>
            <a:pPr lvl="0">
              <a:buNone/>
            </a:pPr>
            <a:r>
              <a:rPr lang="ru-RU" sz="2400" b="1" dirty="0" smtClean="0">
                <a:cs typeface="Arial" pitchFamily="34" charset="0"/>
              </a:rPr>
              <a:t>  3. Что такое «Продажи во времени»?</a:t>
            </a:r>
          </a:p>
          <a:p>
            <a:pPr lvl="0">
              <a:buNone/>
            </a:pPr>
            <a:r>
              <a:rPr lang="ru-RU" sz="2400" b="1" dirty="0" smtClean="0">
                <a:cs typeface="Arial" pitchFamily="34" charset="0"/>
              </a:rPr>
              <a:t>  4. Неправильный алгоритм планирования?</a:t>
            </a:r>
          </a:p>
          <a:p>
            <a:pPr>
              <a:buNone/>
            </a:pPr>
            <a:r>
              <a:rPr lang="ru-RU" sz="2400" b="1" dirty="0" smtClean="0">
                <a:cs typeface="Arial" pitchFamily="34" charset="0"/>
              </a:rPr>
              <a:t>  5. Правильный алгоритм планирования: что это такое?</a:t>
            </a:r>
          </a:p>
          <a:p>
            <a:pPr lvl="0">
              <a:buNone/>
            </a:pPr>
            <a:r>
              <a:rPr lang="ru-RU" sz="2400" b="1" dirty="0" smtClean="0">
                <a:cs typeface="Arial" pitchFamily="34" charset="0"/>
              </a:rPr>
              <a:t>                                     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УЗНАЕТЕ, КАК ИСПОЛЬЗУЯ ТЕХНОЛОГИЮ ПЛАНИРОВАНИЯ ПРОДАЖ БЫСТРО УВЕЛИЧИТЬ ОБОРОТ АГЕНТСТВА</a:t>
            </a:r>
          </a:p>
          <a:p>
            <a:pPr lvl="0" algn="ctr">
              <a:buNone/>
            </a:pPr>
            <a:endParaRPr lang="ru-RU" sz="2400" b="1" dirty="0"/>
          </a:p>
          <a:p>
            <a:pPr algn="ctr">
              <a:buNone/>
            </a:pPr>
            <a:r>
              <a:rPr lang="ru-RU" sz="2400" dirty="0" smtClean="0"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90" y="3643312"/>
            <a:ext cx="2195122" cy="2986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91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581882" cy="171289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мы не можем контролировать то, что не измеряем!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человек на гран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16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875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недвижимость</a:t>
            </a:r>
            <a:endParaRPr lang="ru-RU" dirty="0"/>
          </a:p>
        </p:txBody>
      </p:sp>
      <p:pic>
        <p:nvPicPr>
          <p:cNvPr id="4" name="Содержимое 3" descr="долгострой под снег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5380"/>
            <a:ext cx="12192000" cy="70833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67481" cy="790762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cs typeface="Arial" pitchFamily="34" charset="0"/>
            </a:endParaRPr>
          </a:p>
          <a:p>
            <a:pPr algn="just">
              <a:lnSpc>
                <a:spcPct val="140000"/>
              </a:lnSpc>
            </a:pPr>
            <a:endParaRPr lang="ru-RU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выпускник МГПИ имени Ленина и РЭА имени Плеханова</a:t>
            </a: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руководил проектами в НК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Юкос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»: проект «Эвенкия – регион»</a:t>
            </a: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стаж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работы в системе планирования продаж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10 лет</a:t>
            </a: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разработал технологию планирования продаж, которая принесла  клиенту 1 миллиард 142 миллиона рублей</a:t>
            </a: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специализация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: планирование и бюджетирование для оперативного управления продажами и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быстрого увеличения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оборота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компаний</a:t>
            </a: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мои клиенты – это руководители кампаний в России и странах ближайшего зарубежья</a:t>
            </a:r>
          </a:p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постоянно совершенствую свою квалификацию</a:t>
            </a:r>
          </a:p>
          <a:p>
            <a:pPr algn="ctr">
              <a:lnSpc>
                <a:spcPct val="140000"/>
              </a:lnSpc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показал мой опыт -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роста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оборота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вашего агентства можно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добиться с помощью планирования продаж 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нонс_фото-новое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844738" y="305989"/>
            <a:ext cx="3029744" cy="47101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99817" y="5064134"/>
            <a:ext cx="3592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         </a:t>
            </a:r>
            <a:r>
              <a:rPr lang="ru-RU" b="1" smtClean="0">
                <a:cs typeface="Arial" pitchFamily="34" charset="0"/>
              </a:rPr>
              <a:t>Скворцов Григорий</a:t>
            </a:r>
            <a:endParaRPr lang="ru-RU" b="1" dirty="0" smtClean="0">
              <a:cs typeface="Arial" pitchFamily="34" charset="0"/>
            </a:endParaRPr>
          </a:p>
          <a:p>
            <a:endParaRPr lang="ru-RU" b="1" dirty="0">
              <a:cs typeface="Arial" pitchFamily="34" charset="0"/>
            </a:endParaRPr>
          </a:p>
          <a:p>
            <a:pPr algn="ctr"/>
            <a:r>
              <a:rPr lang="ru-RU" b="1" dirty="0" smtClean="0">
                <a:cs typeface="Arial" pitchFamily="34" charset="0"/>
              </a:rPr>
              <a:t>практикующий </a:t>
            </a:r>
            <a:r>
              <a:rPr lang="ru-RU" b="1" dirty="0">
                <a:cs typeface="Arial" pitchFamily="34" charset="0"/>
              </a:rPr>
              <a:t>эксперт по планированию </a:t>
            </a:r>
            <a:r>
              <a:rPr lang="ru-RU" b="1" dirty="0" smtClean="0">
                <a:cs typeface="Arial" pitchFamily="34" charset="0"/>
              </a:rPr>
              <a:t>продаж и бюджетированию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40970" y="4353059"/>
            <a:ext cx="2833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схема № 1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«Роль планирования в  агентстве»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844" name="Rectangle 48"/>
          <p:cNvSpPr>
            <a:spLocks noChangeArrowheads="1"/>
          </p:cNvSpPr>
          <p:nvPr/>
        </p:nvSpPr>
        <p:spPr bwMode="auto">
          <a:xfrm>
            <a:off x="3006436" y="502276"/>
            <a:ext cx="2137064" cy="159698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АГЕНТСТВО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всё получится само собой – бизнес даст деньги без вашего участия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РИСК ВЫСОКИЙ</a:t>
            </a:r>
            <a:endParaRPr lang="ru-RU" sz="1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43" name="Rectangle 65"/>
          <p:cNvSpPr>
            <a:spLocks noChangeArrowheads="1"/>
          </p:cNvSpPr>
          <p:nvPr/>
        </p:nvSpPr>
        <p:spPr bwMode="auto">
          <a:xfrm>
            <a:off x="5629275" y="502277"/>
            <a:ext cx="2265475" cy="155834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АГЕНТСТВО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№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для успешных риэлторов – они хотят учится управлять и зарабатывать деньги при помощи сотрудников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ИСК НИЗКИЙ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41" name="Rectangle 67"/>
          <p:cNvSpPr>
            <a:spLocks noChangeArrowheads="1"/>
          </p:cNvSpPr>
          <p:nvPr/>
        </p:nvSpPr>
        <p:spPr bwMode="auto">
          <a:xfrm rot="10800000" flipV="1">
            <a:off x="5643561" y="2086378"/>
            <a:ext cx="2238307" cy="837126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 ЭФФЕКТИВНО УПРАВЛЯЕТЕ РЕЗУЛЬТАТОМ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36" name="Rectangle 51"/>
          <p:cNvSpPr>
            <a:spLocks noChangeArrowheads="1"/>
          </p:cNvSpPr>
          <p:nvPr/>
        </p:nvSpPr>
        <p:spPr bwMode="auto">
          <a:xfrm rot="10800000" flipV="1">
            <a:off x="371473" y="2781836"/>
            <a:ext cx="2143126" cy="230531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+mj-lt"/>
                <a:ea typeface="Calibri" pitchFamily="34" charset="0"/>
                <a:cs typeface="Arial" pitchFamily="34" charset="0"/>
              </a:rPr>
              <a:t>РОЛЬ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ПЛАНИРОВАНИЯ ПРОДАЖ ДЛЯ </a:t>
            </a:r>
            <a:r>
              <a:rPr lang="ru-RU" b="1" dirty="0" smtClean="0">
                <a:latin typeface="+mj-lt"/>
                <a:ea typeface="Calibri" pitchFamily="34" charset="0"/>
                <a:cs typeface="Arial" pitchFamily="34" charset="0"/>
              </a:rPr>
              <a:t>УВЕЛИЧЕНИЯ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О</a:t>
            </a:r>
            <a:r>
              <a:rPr lang="ru-RU" b="1" dirty="0" smtClean="0">
                <a:latin typeface="+mj-lt"/>
                <a:ea typeface="Calibri" pitchFamily="34" charset="0"/>
                <a:cs typeface="Arial" pitchFamily="34" charset="0"/>
              </a:rPr>
              <a:t>БОРОТА АГЕНТСТВА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832" name="AutoShape 49"/>
          <p:cNvSpPr>
            <a:spLocks noChangeArrowheads="1"/>
          </p:cNvSpPr>
          <p:nvPr/>
        </p:nvSpPr>
        <p:spPr bwMode="auto">
          <a:xfrm>
            <a:off x="2272433" y="3694691"/>
            <a:ext cx="666750" cy="165100"/>
          </a:xfrm>
          <a:prstGeom prst="rightArrow">
            <a:avLst>
              <a:gd name="adj1" fmla="val 77519"/>
              <a:gd name="adj2" fmla="val 92997"/>
            </a:avLst>
          </a:prstGeom>
          <a:solidFill>
            <a:srgbClr val="FF0000">
              <a:alpha val="76077"/>
            </a:srgbClr>
          </a:solidFill>
          <a:ln w="762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845" name="Rectangle 269"/>
          <p:cNvSpPr>
            <a:spLocks noChangeArrowheads="1"/>
          </p:cNvSpPr>
          <p:nvPr/>
        </p:nvSpPr>
        <p:spPr bwMode="auto">
          <a:xfrm>
            <a:off x="12879" y="43671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ПУТИ БАНКРОТСТВА  И УВЕЛИЧЕНИЯ ОБОРОТА АГЕНТСТВА НЕДВИЖИМОСТИ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 rot="10800000" flipV="1">
            <a:off x="5643560" y="2949263"/>
            <a:ext cx="2238307" cy="656822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ПРОДАЖИ  ИДУТ ПО ПЛАНУ  И  СТАБИЛИЗИРОВАЛИСЬ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67"/>
          <p:cNvSpPr>
            <a:spLocks noChangeArrowheads="1"/>
          </p:cNvSpPr>
          <p:nvPr/>
        </p:nvSpPr>
        <p:spPr bwMode="auto">
          <a:xfrm rot="10800000" flipV="1">
            <a:off x="5657847" y="3618964"/>
            <a:ext cx="2224017" cy="695460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 ВАС ЕСТЬ КОНКРЕТНЫЙ ПЛАН ДЕЙСТВИЙ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 rot="10800000" flipV="1">
            <a:off x="5672135" y="5061397"/>
            <a:ext cx="2209731" cy="746975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ПОДГОТОВЛЕННАЯ КОМАНДА АГЕНТСТВА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67"/>
          <p:cNvSpPr>
            <a:spLocks noChangeArrowheads="1"/>
          </p:cNvSpPr>
          <p:nvPr/>
        </p:nvSpPr>
        <p:spPr bwMode="auto">
          <a:xfrm rot="10800000" flipV="1">
            <a:off x="5672137" y="4314423"/>
            <a:ext cx="2209732" cy="734095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ПОКАЗАТЕЛИ ОБОРОТА БЫСТРО РАСТУТ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67"/>
          <p:cNvSpPr>
            <a:spLocks noChangeArrowheads="1"/>
          </p:cNvSpPr>
          <p:nvPr/>
        </p:nvSpPr>
        <p:spPr bwMode="auto">
          <a:xfrm rot="10800000" flipV="1">
            <a:off x="5666703" y="5795493"/>
            <a:ext cx="2215153" cy="875763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РАБОТАЕТ ЭФФЕКТИВНАЯ СИСТЕМА ПРОДАЖ И БЫСТРО РАСТЁТ ОБОРОТ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67"/>
          <p:cNvSpPr>
            <a:spLocks noChangeArrowheads="1"/>
          </p:cNvSpPr>
          <p:nvPr/>
        </p:nvSpPr>
        <p:spPr bwMode="auto">
          <a:xfrm rot="10800000" flipV="1">
            <a:off x="3011217" y="2112135"/>
            <a:ext cx="2117996" cy="811369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100" b="1" dirty="0" smtClean="0"/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КРИТИЧЕСКИЕ ОШИБКИ В РАБОТЕ АГЕНТСТВА</a:t>
            </a:r>
            <a:endParaRPr lang="ru-RU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 rot="10800000" flipV="1">
            <a:off x="3011214" y="2897747"/>
            <a:ext cx="2127453" cy="69546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агентство РАБОТАЕТ В РЕЖИМЕ «ДЫРЯВОЕ ВЕДРО»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67"/>
          <p:cNvSpPr>
            <a:spLocks noChangeArrowheads="1"/>
          </p:cNvSpPr>
          <p:nvPr/>
        </p:nvSpPr>
        <p:spPr bwMode="auto">
          <a:xfrm rot="10800000" flipV="1">
            <a:off x="3011210" y="5872766"/>
            <a:ext cx="2140338" cy="8242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СТРЕССЫ, ВОЗНЯ, НИЗКИЕ РЕЗУЛЬТАТЫ РАБОТЫ, ДОХОДЫ ПАДАЮТ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67"/>
          <p:cNvSpPr>
            <a:spLocks noChangeArrowheads="1"/>
          </p:cNvSpPr>
          <p:nvPr/>
        </p:nvSpPr>
        <p:spPr bwMode="auto">
          <a:xfrm rot="10800000" flipV="1">
            <a:off x="3026530" y="5087156"/>
            <a:ext cx="2112140" cy="7727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БЕЗТОЛКОВЫЕ РАБОТНИКИ – ИХ НАДО КОНТРОЛИРОВАТЬ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 rot="10800000" flipV="1">
            <a:off x="3011215" y="3580328"/>
            <a:ext cx="2140334" cy="746973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РАБОТА  В СЛЕПУЮ И БЕЗ ПОНЯТНОГО БУДУЩЕГО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67"/>
          <p:cNvSpPr>
            <a:spLocks noChangeArrowheads="1"/>
          </p:cNvSpPr>
          <p:nvPr/>
        </p:nvSpPr>
        <p:spPr bwMode="auto">
          <a:xfrm rot="10800000" flipV="1">
            <a:off x="3011217" y="4340181"/>
            <a:ext cx="2140332" cy="7212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ПОТЕРИ ПРИБЫЛИ – СНИЖЕНИЕ ПОТОКА КЛИЕНТОВ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82637" y="463639"/>
            <a:ext cx="2550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вопрос № 1: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Какие риски могут быть у тех, кто не планирует продажи?»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57" y="-6440"/>
            <a:ext cx="9820502" cy="686444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агентство № 1: красная зона -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риск высокий: </a:t>
            </a:r>
          </a:p>
          <a:p>
            <a:pPr marL="0" indent="0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- технология планирования продаж не используется; </a:t>
            </a:r>
          </a:p>
          <a:p>
            <a:pPr marL="0" indent="0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- ошибки, потери, низкая конкуренция </a:t>
            </a:r>
            <a:r>
              <a:rPr lang="ru-RU" sz="2600" dirty="0">
                <a:solidFill>
                  <a:schemeClr val="tx1"/>
                </a:solidFill>
              </a:rPr>
              <a:t>и </a:t>
            </a:r>
            <a:r>
              <a:rPr lang="ru-RU" sz="2600" dirty="0" smtClean="0">
                <a:solidFill>
                  <a:schemeClr val="tx1"/>
                </a:solidFill>
              </a:rPr>
              <a:t>снижение прибыли;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7E39"/>
                </a:solidFill>
              </a:rPr>
              <a:t>агентство </a:t>
            </a:r>
            <a:r>
              <a:rPr lang="ru-RU" sz="2600" b="1" dirty="0">
                <a:solidFill>
                  <a:srgbClr val="007E39"/>
                </a:solidFill>
              </a:rPr>
              <a:t>№ </a:t>
            </a:r>
            <a:r>
              <a:rPr lang="ru-RU" sz="2600" b="1" dirty="0" smtClean="0">
                <a:solidFill>
                  <a:srgbClr val="007E39"/>
                </a:solidFill>
              </a:rPr>
              <a:t>2: зелёная зона -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007E39"/>
                </a:solidFill>
              </a:rPr>
              <a:t>риск снижен:</a:t>
            </a:r>
          </a:p>
          <a:p>
            <a:pPr marL="0" indent="0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- работа с клиентами проводится по технологии продаж;</a:t>
            </a:r>
          </a:p>
          <a:p>
            <a:pPr marL="0" indent="0">
              <a:buFontTx/>
              <a:buChar char="-"/>
            </a:pPr>
            <a:r>
              <a:rPr lang="ru-RU" sz="2600" dirty="0" smtClean="0">
                <a:solidFill>
                  <a:schemeClr val="tx1"/>
                </a:solidFill>
              </a:rPr>
              <a:t>- агентство работает в режиме планирования продаж; </a:t>
            </a:r>
          </a:p>
          <a:p>
            <a:pPr marL="0" indent="0"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608" y="3618963"/>
            <a:ext cx="9543246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buClr>
                <a:srgbClr val="D9ECFF"/>
              </a:buClr>
              <a:buSzPct val="80000"/>
            </a:pPr>
            <a:r>
              <a:rPr lang="ru-RU" sz="2300" b="1" dirty="0" smtClean="0">
                <a:solidFill>
                  <a:srgbClr val="C00000"/>
                </a:solidFill>
              </a:rPr>
              <a:t>вопрос:</a:t>
            </a:r>
            <a:r>
              <a:rPr lang="ru-RU" sz="2300" b="1" dirty="0" smtClean="0">
                <a:solidFill>
                  <a:prstClr val="black"/>
                </a:solidFill>
              </a:rPr>
              <a:t> новых агентств становится всё больше. </a:t>
            </a:r>
            <a:r>
              <a:rPr lang="ru-RU" sz="2300" b="1" dirty="0">
                <a:solidFill>
                  <a:prstClr val="black"/>
                </a:solidFill>
              </a:rPr>
              <a:t>Как вы думаете, </a:t>
            </a:r>
            <a:r>
              <a:rPr lang="ru-RU" sz="2300" b="1" dirty="0" smtClean="0">
                <a:solidFill>
                  <a:prstClr val="black"/>
                </a:solidFill>
              </a:rPr>
              <a:t>сможет ли рынок выдержать столько компаний? У </a:t>
            </a:r>
            <a:r>
              <a:rPr lang="ru-RU" sz="2300" b="1" dirty="0">
                <a:solidFill>
                  <a:prstClr val="black"/>
                </a:solidFill>
              </a:rPr>
              <a:t>кого больше шансов выжить и успешно работать? </a:t>
            </a:r>
            <a:endParaRPr lang="ru-RU" sz="23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1000"/>
              </a:spcBef>
              <a:buClr>
                <a:srgbClr val="D9ECFF"/>
              </a:buClr>
              <a:buSzPct val="80000"/>
            </a:pPr>
            <a:r>
              <a:rPr lang="ru-RU" sz="2300" b="1" dirty="0" smtClean="0">
                <a:solidFill>
                  <a:srgbClr val="C00000"/>
                </a:solidFill>
              </a:rPr>
              <a:t>ответ:</a:t>
            </a:r>
            <a:r>
              <a:rPr lang="ru-RU" sz="2300" b="1" dirty="0" smtClean="0">
                <a:solidFill>
                  <a:prstClr val="black"/>
                </a:solidFill>
              </a:rPr>
              <a:t> правильно! Шансов больше у тех, кто внедряет технологии продаж – проводит оперативный маркетинг и планирование рынка продаж!</a:t>
            </a:r>
            <a:endParaRPr lang="ru-RU" sz="23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9813700" y="-369332"/>
            <a:ext cx="23782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вопрос № 1: «Какие риски могут быть у тех, кто не планирует продажи?»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216" y="0"/>
            <a:ext cx="2326783" cy="18010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43661C"/>
                </a:solidFill>
              </a:rPr>
              <a:t>в</a:t>
            </a:r>
            <a:r>
              <a:rPr lang="ru-RU" sz="2400" b="1" dirty="0" smtClean="0">
                <a:solidFill>
                  <a:srgbClr val="43661C"/>
                </a:solidFill>
              </a:rPr>
              <a:t>опрос №2</a:t>
            </a:r>
            <a:r>
              <a:rPr lang="ru-RU" sz="2400" b="1" dirty="0">
                <a:solidFill>
                  <a:srgbClr val="43661C"/>
                </a:solidFill>
              </a:rPr>
              <a:t>: «Что такое </a:t>
            </a:r>
            <a:r>
              <a:rPr lang="ru-RU" sz="2400" b="1" dirty="0" smtClean="0">
                <a:solidFill>
                  <a:srgbClr val="43661C"/>
                </a:solidFill>
              </a:rPr>
              <a:t>план?»</a:t>
            </a:r>
            <a:endParaRPr lang="ru-RU" sz="2400" b="1" dirty="0">
              <a:solidFill>
                <a:srgbClr val="43661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68474"/>
            <a:ext cx="9659155" cy="46170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Назначение </a:t>
            </a:r>
            <a:r>
              <a:rPr lang="ru-RU" sz="2400" b="1" u="sng" dirty="0">
                <a:solidFill>
                  <a:schemeClr val="tx1"/>
                </a:solidFill>
              </a:rPr>
              <a:t>планирования:  </a:t>
            </a:r>
            <a:endParaRPr lang="ru-RU" sz="2400" b="1" u="sng" dirty="0" smtClean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</a:rPr>
              <a:t>- оперативно – календарное планирование продаж;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- достоверность данных для контроля </a:t>
            </a:r>
            <a:r>
              <a:rPr lang="ru-RU" sz="2300" dirty="0" smtClean="0">
                <a:solidFill>
                  <a:schemeClr val="tx1"/>
                </a:solidFill>
              </a:rPr>
              <a:t>ваших </a:t>
            </a:r>
            <a:r>
              <a:rPr lang="ru-RU" sz="2300" dirty="0" smtClean="0">
                <a:solidFill>
                  <a:schemeClr val="tx1"/>
                </a:solidFill>
              </a:rPr>
              <a:t>результатов работы; 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 - оценка </a:t>
            </a:r>
            <a:r>
              <a:rPr lang="ru-RU" sz="2300" dirty="0">
                <a:solidFill>
                  <a:schemeClr val="tx1"/>
                </a:solidFill>
              </a:rPr>
              <a:t>эффективности рабочих процессов </a:t>
            </a:r>
            <a:r>
              <a:rPr lang="ru-RU" sz="2300" dirty="0" smtClean="0">
                <a:solidFill>
                  <a:schemeClr val="tx1"/>
                </a:solidFill>
              </a:rPr>
              <a:t>для </a:t>
            </a:r>
            <a:r>
              <a:rPr lang="ru-RU" sz="2300" dirty="0">
                <a:solidFill>
                  <a:schemeClr val="tx1"/>
                </a:solidFill>
              </a:rPr>
              <a:t>оптимизации использования </a:t>
            </a:r>
            <a:r>
              <a:rPr lang="ru-RU" sz="2300" dirty="0" smtClean="0">
                <a:solidFill>
                  <a:schemeClr val="tx1"/>
                </a:solidFill>
              </a:rPr>
              <a:t>ресурсов;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659155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 </a:t>
            </a:r>
          </a:p>
          <a:p>
            <a:r>
              <a:rPr lang="ru-RU" sz="2400" b="1" dirty="0" smtClean="0"/>
              <a:t>«Планирование</a:t>
            </a:r>
            <a:r>
              <a:rPr lang="ru-RU" sz="2400" dirty="0" smtClean="0"/>
              <a:t> –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/>
              <a:t>это </a:t>
            </a:r>
            <a:r>
              <a:rPr lang="ru-RU" sz="2400" dirty="0" smtClean="0"/>
              <a:t>отрасль знаний и вид </a:t>
            </a:r>
            <a:r>
              <a:rPr lang="ru-RU" sz="2400" dirty="0"/>
              <a:t>деятельности руководителей для </a:t>
            </a:r>
            <a:r>
              <a:rPr lang="ru-RU" sz="2400" dirty="0" smtClean="0"/>
              <a:t>получения </a:t>
            </a:r>
            <a:r>
              <a:rPr lang="ru-RU" sz="2400" dirty="0"/>
              <a:t>данных по выполнению </a:t>
            </a:r>
            <a:endParaRPr lang="ru-RU" sz="2400" dirty="0" smtClean="0"/>
          </a:p>
          <a:p>
            <a:r>
              <a:rPr lang="ru-RU" sz="2400" dirty="0" smtClean="0"/>
              <a:t>плановых </a:t>
            </a:r>
            <a:r>
              <a:rPr lang="ru-RU" sz="2400" dirty="0"/>
              <a:t>показателей </a:t>
            </a:r>
            <a:r>
              <a:rPr lang="ru-RU" sz="2400" dirty="0" smtClean="0"/>
              <a:t>увеличения оборота компании, </a:t>
            </a:r>
            <a:r>
              <a:rPr lang="ru-RU" sz="2400" dirty="0"/>
              <a:t>нормированию и управлению, где отражаются </a:t>
            </a:r>
            <a:r>
              <a:rPr lang="ru-RU" sz="2400" dirty="0" smtClean="0"/>
              <a:t>результаты </a:t>
            </a:r>
            <a:r>
              <a:rPr lang="ru-RU" sz="2400" dirty="0"/>
              <a:t>принятых решений и </a:t>
            </a:r>
            <a:r>
              <a:rPr lang="ru-RU" sz="2400" dirty="0" smtClean="0"/>
              <a:t>подготовка целевых </a:t>
            </a:r>
            <a:r>
              <a:rPr lang="ru-RU" sz="2200" dirty="0" smtClean="0"/>
              <a:t>показателей</a:t>
            </a:r>
            <a:r>
              <a:rPr lang="ru-RU" sz="2400" dirty="0" smtClean="0"/>
              <a:t> её работы </a:t>
            </a:r>
            <a:r>
              <a:rPr lang="ru-RU" sz="2400" dirty="0"/>
              <a:t>на будущий </a:t>
            </a:r>
            <a:r>
              <a:rPr lang="ru-RU" sz="2400" dirty="0" smtClean="0"/>
              <a:t>период. </a:t>
            </a:r>
            <a:r>
              <a:rPr lang="ru-RU" sz="2400" dirty="0"/>
              <a:t>Это </a:t>
            </a:r>
            <a:r>
              <a:rPr lang="ru-RU" sz="2400" dirty="0" smtClean="0"/>
              <a:t>позволяет </a:t>
            </a:r>
            <a:r>
              <a:rPr lang="ru-RU" sz="2400" dirty="0"/>
              <a:t>направленно воздействовать на </a:t>
            </a:r>
            <a:r>
              <a:rPr lang="ru-RU" sz="2400" dirty="0" smtClean="0"/>
              <a:t>рабочие процессы организации.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-416" r="-13106" b="2867"/>
          <a:stretch/>
        </p:blipFill>
        <p:spPr>
          <a:xfrm>
            <a:off x="9029701" y="2743200"/>
            <a:ext cx="3162300" cy="4114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07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Другая 9">
      <a:dk1>
        <a:sysClr val="windowText" lastClr="000000"/>
      </a:dk1>
      <a:lt1>
        <a:sysClr val="window" lastClr="FFFFFF"/>
      </a:lt1>
      <a:dk2>
        <a:srgbClr val="775F55"/>
      </a:dk2>
      <a:lt2>
        <a:srgbClr val="D9ECFF"/>
      </a:lt2>
      <a:accent1>
        <a:srgbClr val="D9ECFF"/>
      </a:accent1>
      <a:accent2>
        <a:srgbClr val="DA773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10763</TotalTime>
  <Words>1543</Words>
  <Application>Microsoft Macintosh PowerPoint</Application>
  <PresentationFormat>Другой</PresentationFormat>
  <Paragraphs>255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</vt:lpstr>
      <vt:lpstr>Презентация PowerPoint</vt:lpstr>
      <vt:lpstr>   </vt:lpstr>
      <vt:lpstr> мы не можем контролировать то, что не измеряем!</vt:lpstr>
      <vt:lpstr>недвижимость</vt:lpstr>
      <vt:lpstr>Презентация PowerPoint</vt:lpstr>
      <vt:lpstr>Презентация PowerPoint</vt:lpstr>
      <vt:lpstr>Презентация PowerPoint</vt:lpstr>
      <vt:lpstr>вопрос №2: «Что такое план?»</vt:lpstr>
      <vt:lpstr> </vt:lpstr>
      <vt:lpstr>вопрос №2: «Что такое план?»</vt:lpstr>
      <vt:lpstr>Правильный ответ – «ВРЕМЯ»! Вся наша работа по выполне фактор, который существенно влияет на нашу работу тогда, когда мы проводим выполнение плана продаж? Правильный ответ – «ВРЕМЯ»! Вся :наша работа по выполнению плана продаж  в течение календарного периода происходит «Во времени». Оно фактор, который существенно влияет на нашу работу тогда, когда мы проводим выполнение плана продаж? Правильный ответ – «ВРЕМЯ»! Вся наша работа по выполнению плана продаж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«маркетинг  в стоматологии»</dc:title>
  <dc:creator>RePack by Diakov</dc:creator>
  <cp:lastModifiedBy>Anton Kuznetsov</cp:lastModifiedBy>
  <cp:revision>727</cp:revision>
  <dcterms:created xsi:type="dcterms:W3CDTF">2014-11-01T08:50:30Z</dcterms:created>
  <dcterms:modified xsi:type="dcterms:W3CDTF">2014-11-21T10:36:53Z</dcterms:modified>
</cp:coreProperties>
</file>